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70"/>
  </p:notesMasterIdLst>
  <p:sldIdLst>
    <p:sldId id="256" r:id="rId3"/>
    <p:sldId id="257" r:id="rId4"/>
    <p:sldId id="325"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326" r:id="rId24"/>
    <p:sldId id="327" r:id="rId25"/>
    <p:sldId id="328"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Lst>
  <p:sldSz cx="9144000" cy="5143500" type="screen16x9"/>
  <p:notesSz cx="6858000" cy="9144000"/>
  <p:embeddedFontLst>
    <p:embeddedFont>
      <p:font typeface="Arial Unicode MS" panose="020B0604020202020204" pitchFamily="34" charset="-128"/>
      <p:regular r:id="rId71"/>
    </p:embeddedFont>
    <p:embeddedFont>
      <p:font typeface="Helvetica Neue" panose="02000503000000020004" pitchFamily="2" charset="0"/>
      <p:regular r:id="rId72"/>
      <p:bold r:id="rId73"/>
      <p:italic r:id="rId74"/>
      <p:boldItalic r:id="rId75"/>
    </p:embeddedFont>
    <p:embeddedFont>
      <p:font typeface="Roboto" panose="02000000000000000000" pitchFamily="2"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533">
          <p15:clr>
            <a:srgbClr val="A4A3A4"/>
          </p15:clr>
        </p15:guide>
        <p15:guide id="2" pos="227">
          <p15:clr>
            <a:srgbClr val="9AA0A6"/>
          </p15:clr>
        </p15:guide>
        <p15:guide id="3" orient="horz" pos="17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CB5BBF-14A1-44A8-AE45-40D0EF8F1E93}">
  <a:tblStyle styleId="{91CB5BBF-14A1-44A8-AE45-40D0EF8F1E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39"/>
    <p:restoredTop sz="97030"/>
  </p:normalViewPr>
  <p:slideViewPr>
    <p:cSldViewPr snapToGrid="0">
      <p:cViewPr>
        <p:scale>
          <a:sx n="190" d="100"/>
          <a:sy n="190" d="100"/>
        </p:scale>
        <p:origin x="416" y="480"/>
      </p:cViewPr>
      <p:guideLst>
        <p:guide pos="5533"/>
        <p:guide pos="227"/>
        <p:guide orient="horz" pos="17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fntdata"/><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6.fntdata"/><Relationship Id="rId7" Type="http://schemas.openxmlformats.org/officeDocument/2006/relationships/slide" Target="slides/slide5.xml"/><Relationship Id="rId71" Type="http://schemas.openxmlformats.org/officeDocument/2006/relationships/font" Target="fonts/font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image" Target="../media/image3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deaee39f1e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deaee39f1e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dc08f4a2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dc08f4a2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Рассказать про бесплатный текстовый курс о том, как учиться. где найти: доступен в ЛК + приложена ссылка в материалы вводного занятия</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deaee39f1e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deaee39f1e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eaee39f1e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deaee39f1e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Расскажите о содержании проектной работы</a:t>
            </a: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и формате защиты, а также можно ли будет добавить проект в своей портфолио</a:t>
            </a:r>
            <a:endParaRPr>
              <a:solidFill>
                <a:schemeClr val="dk1"/>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deaee39f1e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deaee39f1e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Расскажите об особенностях ДЗ, важности их</a:t>
            </a: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выполнения и связи с итоговым проектом, скорости проверки и критериях оценки. Если на курсе есть ментор,</a:t>
            </a: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то рассказать о формате взаимодействия.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deaee39f1e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deaee39f1e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deaee39f1e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deaee39f1e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e035c63f2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e035c63f2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df29b9fb2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df29b9fb2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de823bec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de823bec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df29b9fb2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df29b9fb2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df29b9fb2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df29b9fb2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ru" sz="1350">
                <a:solidFill>
                  <a:schemeClr val="dk1"/>
                </a:solidFill>
                <a:latin typeface="Roboto"/>
                <a:ea typeface="Roboto"/>
                <a:cs typeface="Roboto"/>
                <a:sym typeface="Roboto"/>
              </a:rPr>
              <a:t>В процессе обучения агент экспериментирует, выбирая различные действия, и учитывает полученную обратную связь в виде наград или штрафов, чтобы улучшить свою стратегию.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5beb2bd227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5beb2bd227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ru-RU" dirty="0"/>
              <a:t>Более формально процесс обучения агента можно представить на следующей схеме.</a:t>
            </a:r>
          </a:p>
          <a:p>
            <a:pPr marL="0" lvl="0" indent="0" algn="l" rtl="0">
              <a:lnSpc>
                <a:spcPct val="115000"/>
              </a:lnSpc>
              <a:spcBef>
                <a:spcPts val="300"/>
              </a:spcBef>
              <a:spcAft>
                <a:spcPts val="0"/>
              </a:spcAft>
              <a:buNone/>
            </a:pPr>
            <a:r>
              <a:rPr lang="ru-RU" dirty="0"/>
              <a:t>Состояние среду принято обозначать </a:t>
            </a:r>
            <a:r>
              <a:rPr lang="en-US" dirty="0"/>
              <a:t>s </a:t>
            </a:r>
            <a:r>
              <a:rPr lang="ru-RU" dirty="0"/>
              <a:t> (от английского </a:t>
            </a:r>
            <a:r>
              <a:rPr lang="en-US" dirty="0"/>
              <a:t>“state”)– </a:t>
            </a:r>
            <a:r>
              <a:rPr lang="ru-RU" dirty="0"/>
              <a:t>так мы будем обозначать ее в наших лекциях.</a:t>
            </a:r>
          </a:p>
          <a:p>
            <a:pPr marL="0" lvl="0" indent="0" algn="l" rtl="0">
              <a:lnSpc>
                <a:spcPct val="115000"/>
              </a:lnSpc>
              <a:spcBef>
                <a:spcPts val="300"/>
              </a:spcBef>
              <a:spcAft>
                <a:spcPts val="0"/>
              </a:spcAft>
              <a:buNone/>
            </a:pPr>
            <a:r>
              <a:rPr lang="ru-RU" dirty="0"/>
              <a:t>Действие принято обозначать </a:t>
            </a:r>
            <a:r>
              <a:rPr lang="en-US" dirty="0"/>
              <a:t>a (</a:t>
            </a:r>
            <a:r>
              <a:rPr lang="ru-RU" dirty="0"/>
              <a:t>от английского </a:t>
            </a:r>
            <a:r>
              <a:rPr lang="en-US" dirty="0"/>
              <a:t>”action”)</a:t>
            </a:r>
          </a:p>
          <a:p>
            <a:pPr marL="0" lvl="0" indent="0" algn="l" rtl="0">
              <a:lnSpc>
                <a:spcPct val="115000"/>
              </a:lnSpc>
              <a:spcBef>
                <a:spcPts val="300"/>
              </a:spcBef>
              <a:spcAft>
                <a:spcPts val="0"/>
              </a:spcAft>
              <a:buNone/>
            </a:pPr>
            <a:r>
              <a:rPr lang="ru-RU" dirty="0"/>
              <a:t>Награду принято обозначать </a:t>
            </a:r>
            <a:r>
              <a:rPr lang="en-US" dirty="0"/>
              <a:t>r (</a:t>
            </a:r>
            <a:r>
              <a:rPr lang="ru-RU" dirty="0"/>
              <a:t>от английского </a:t>
            </a:r>
            <a:r>
              <a:rPr lang="en-US" dirty="0"/>
              <a:t>“reward”)</a:t>
            </a:r>
          </a:p>
          <a:p>
            <a:pPr marL="0" lvl="0" indent="0" algn="l" rtl="0">
              <a:lnSpc>
                <a:spcPct val="115000"/>
              </a:lnSpc>
              <a:spcBef>
                <a:spcPts val="300"/>
              </a:spcBef>
              <a:spcAft>
                <a:spcPts val="0"/>
              </a:spcAft>
              <a:buNone/>
            </a:pPr>
            <a:r>
              <a:rPr lang="ru-RU" dirty="0"/>
              <a:t>Более подробно этих моментов мы коснемся на лекции посвященной алгоритмам </a:t>
            </a:r>
            <a:r>
              <a:rPr lang="en-US" dirty="0"/>
              <a:t>Reinforcement Learning</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5beb2bd227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5beb2bd227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5beb2bd227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5beb2bd227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Основы RL можно проследить до конца 19 века с новаторской работой русского психолога Ивана Павлова. Павлов провел серию экспериментов, известных как эксперименты с собаками Павлова, в которых он сочетал нейтральный стимул (звонок) с подкрепляющим стимулом (еда). Со временем собаки начали ассоциировать колокольчик с едой, из-за чего у них выделялось слюноотделение только при звуке колокольчика. Это явление, теперь известное как классическое обусловливание, легло в основу усвоенного поведения посредством подкрепления.</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5beb2bd227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5beb2bd227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dirty="0"/>
              <a:t>Ящик Скиннера представляет собой экспериментальный прибор, разработанный Б. Ф. Скиннером, известным психологом и бихевиористом. Это устройство использовалось для изучения принципов процесса обучения, при котором сила поведения изменяется путем подкрепления или наказания.</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ru" dirty="0"/>
              <a:t>В своей простейшей форме ящик Скиннера представляет собой клетку, оснащенную рычагом (или кнопкой) и дозатором еды. В коробку помещают животное, часто крысу или голубя. Когда животное случайно нажимает на рычаг, в клетку сразу же выбрасывается пищевая гранула. Сначала животное может хаотично нажимать на рычаг, но со временем оно приучается ассоциировать нажатие на рычаг (действие) с получением пищи (вознаграждения). Следовательно, животное начинает чаще нажимать на рычаг — это поведение закрепляется.</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ru" dirty="0"/>
              <a:t>В некоторых экспериментах световой или звуковой сигнал сочетается с доставкой еды. Затем животное учится нажимать на рычаг только при наличии света или звука. Это демонстрирует «дискриминационный стимул», указывающий, при каких обстоятельствах поведение (нажатие на рычаг) приведет к желаемому результату (получение пищи).</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ru" dirty="0"/>
              <a:t>Скиннер также экспериментировал с различными схемами подкрепления (например, с фиксированным соотношением, с переменным соотношением, с фиксированным интервалом, с переменным интервалом), которые варьировали количество ответов или время, которое должно пройти, прежде чем вознаграждение будет доставлено. Это привело к пониманию того, как графики подкрепления влияют на скорость и характер ответов.</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ru" dirty="0"/>
              <a:t>Подключение к обучению с подкреплением</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ru" dirty="0"/>
              <a:t>Эксперимент «Ящик Скиннера» тесно связан с принципами обучения с подкреплением (RL). В RL агент учится выполнять действия в среде, чтобы максимизировать некоторое понятие кумулятивного вознаграждения. Агенту не говорят, какие действия следует предпринять, вместо этого он должен обнаружить их методом проб и ошибок. Действия, ведущие к более высокой награде, с большей вероятностью будут выбраны снова в будущем, подобно тому, как животное в ящике Скиннера учится нажимать на рычаг, чтобы получить пищу.</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ru" dirty="0"/>
              <a:t>Кроме того, понятие «различительный стимул» в эксперименте Скиннера связано с понятием состояния в RL. В RL состояние среды определяет наилучшее действие. Точно так же в эксперименте Скиннера состояние окружающей среды (например, присутствует ли свет или звук) может определять, должно ли животное нажимать на рычаг.</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ru" dirty="0"/>
              <a:t>В целом принципы, обнаруженные в ходе экспериментов с ящиком Скиннера, составляют основу алгоритмов обучения с подкреплением. Они обеспечивают базовую парадигму «обучения через взаимодействие» для максимизации вознаграждения, что является ключевой идеей RL.</a:t>
            </a:r>
            <a:endParaRPr dirty="0"/>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5beb2bd227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5beb2bd227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dirty="0"/>
              <a:t>Модель Рескорла-Вагнера — это математическая модель, описывающая ассоциативное обучение. Эта модель, предложенная психологами Робертом А. Рескорлой и Алланом Р. Вагнером в 1972 году, направлена на прогнозирование силы обучения на основе несоответствия между тем, что ожидается, и тем, что происходит на самом деле.</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ru" dirty="0"/>
              <a:t>Модель предполагает, что если происходит неожиданное событие (например, неожиданное вознаграждение), обучение становится сильнее. Если событие предсказуемо и ожидаемо, обучение слабее. Если ожидание соответствует фактическому происшествию, нового обучения не происходит. </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ru" dirty="0"/>
              <a:t>Давайте рассмотрим пример, чтобы лучше понять модель:</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ru" dirty="0"/>
              <a:t>Представьте, что у вас есть собака (назовем ее Бастер), и вы пытаетесь научить ее сидеть по команде. Сначала вы говорите «сидеть», а затем угощаете Бастера, когда он сядет. Бастер быстро понимает, что «сидеть» означает, что он должен сесть, потому что он получит угощение (награду). Это основное классическое обусловливание.</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ru" dirty="0"/>
              <a:t>Однако предположим, что вы начинаете говорить «сидеть», но перестаете угощать Бастера, когда он садится. Согласно модели Рескорла-Вагнера, со временем Бастер отучится от ассоциации между «сидеть» и получить угощение. Это происходит из-за того, что ожидание (получение угощения после сидения) не соответствует реальности (никакого угощения после сидения), и это несоответствие приводит к процессу отучения.</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ru" dirty="0"/>
              <a:t>Эта модель была революционной, потому что она количественно определяла концепцию обучения и разучивания, предоставляя математические формулировки для процесса, который когда-то рассматривался в чисто качественных терминах. Несмотря на свою простоту, модель Рескорла-Вагнера охватывает основные аспекты ассоциативного обучения и служит базовой моделью в истории обучения с подкреплением.</a:t>
            </a:r>
            <a:endParaRPr dirty="0"/>
          </a:p>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5beb2bd2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5beb2bd2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dirty="0"/>
              <a:t>Согласно этому примеру, робот может находиться в одном из двух состояний: с высоким зарядом аккумулятора или с низким зарядом аккумулятора. Робот может выбрать одно из двух действий: искать (поиск мусора) или ждать (простаивать, пока мусор не появится сам по себе). Если робот выберет действие "искать", он может найти мусор (и получить большую награду), но затем потеряет заряд батареи. Если робот выберет действие "ждать", он может случайно найти мусор (и получить меньшую награду), но сохранит заряд батареи. Если заряд батареи становится слишком низким, робот может выбрать действие "перезарядка", которое переводит его в состояние с высоким зарядом аккумулятора, но за это не предоставляется награда.</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ru" dirty="0"/>
              <a:t>В МППР, состояния, действия, переходы между состояниями и награды все моделируются как стохастические процессы. Математический формализм МППР удобен для описания многих видов задач, таких как управление роботом по переработке.</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ru" dirty="0"/>
              <a:t>Каждое состояние робота и его действия соответствуют "состоянию" и "действию" в МППР. Вероятности перехода и награды, ассоциированные с каждым действием в каждом состоянии, представляют "динамику" МППР. Цель робота - выбрать стратегию, которая максимизирует общую награду в долгосрочной перспективе, что соответствует цели в МППР.</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ru" dirty="0"/>
              <a:t>Таким образом, этот пример служит хорошей иллюстрацией концепции МППР, а также важности определения подходящей стратегии для максимизации долгосрочной награды.</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ru" dirty="0"/>
              <a:t>Важнейшей особенностью MDP является свойство Маркова, которое гласит, что вероятность перехода в какое-либо конкретное состояние зависит исключительно от текущего состояния и принятого решения, а не от последовательности событий, которые ему предшествовали. Это свойство значительно упрощает анализ и расчет оптимальной политики.</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ru" dirty="0"/>
              <a:t>Роль в истории обучения с подкреплением</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ru" dirty="0"/>
              <a:t>Структура Марковского процесса принятия решений является фундаментальной в истории и развитии обучения с подкреплением (RL). В 1980-х годах исследователи Ричард Саттон и Эндрю Барто формализовали RL в рамках MDP, создав прочную теоретическую основу для RL.</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ru" dirty="0"/>
              <a:t>MDP обеспечивают четкий и формальный способ описания среды для RL. Цель агента RL — изучить оптимальную политику, т. е. набор действий, выполнение которых максимизирует ожидаемое совокупное вознаграждение в среде MDP.</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ru" dirty="0"/>
              <a:t>Почти все проблемы RL можно описать с помощью MDP-фреймворка, будь то обучение компьютера игре в шахматы, обучение робота прохождению полосы препятствий или оптимизация рекламных стратегий в цифровом маркетинге.</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ru" dirty="0"/>
              <a:t>Таким образом, Марковский процесс принятия решений играет центральную роль в области обучения с подкреплением, обеспечивая формальную основу для моделирования сред, формулирования задач обучения и разработки алгоритмов обучения.</a:t>
            </a:r>
            <a:endParaRPr dirty="0"/>
          </a:p>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5beb2bd227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5beb2bd227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de823becd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de823becd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5beb2bd227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5beb2bd227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f95885760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f95885760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5beb2bd227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5beb2bd227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beb2bd227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5beb2bd227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ru">
                <a:solidFill>
                  <a:schemeClr val="dk1"/>
                </a:solidFill>
              </a:rPr>
              <a:t>AlphaGo и AlphaZero — две передовые программы искусственного интеллекта, разработанные DeepMind, дочерней компанией Alphabet Inc., материнской компании Google. Эти программы, использующие сочетание методов машинного обучения и обучения с подкреплением, получили известность благодаря своим замечательным результатам в сложных настольных играх, таких как го и шахматы.</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ru">
                <a:solidFill>
                  <a:schemeClr val="dk1"/>
                </a:solidFill>
              </a:rPr>
              <a:t>**АльфаГо**</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ru">
                <a:solidFill>
                  <a:schemeClr val="dk1"/>
                </a:solidFill>
              </a:rPr>
              <a:t>AlphaGo привлекла к себе внимание в 2016 году, когда победила чемпиона мира по игре в го Ли Седоля в матче из пяти игр. Это была историческая веха в исследованиях ИИ, потому что Го — невероятно сложная игра с большим количеством возможных позиций, чем атомов во Вселенной. Традиционные методы искусственного интеллекта, доказавшие свою эффективность в шахматах, оказались непригодными для го из-за сложности игры и необходимости более интуитивной стратегической игры.</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ru">
                <a:solidFill>
                  <a:schemeClr val="dk1"/>
                </a:solidFill>
              </a:rPr>
              <a:t>AlphaGo сочетает в себе несколько методов искусственного интеллекта, в частности, глубокие нейронные сети и обучение с подкреплением. Он использует сеть политик, чтобы решить, какие ходы следует учитывать, и сеть значений, чтобы предсказать победителя игры на основе текущей позиции на доске. Обе сети изначально обучались с использованием обучения с учителем в играх с участием людей. Затем AlphaGo улучшила себя за счет обучения с подкреплением, в частности, используя метод, называемый градиентом политики, для точной настройки сети политик и метод, аналогичный Q-обучению, для настройки сети создания стоимости. Сыграв миллионы игр против себя, AlphaGo усовершенствовала свою способность играть в го на сверхчеловеческом уровне.</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ru">
                <a:solidFill>
                  <a:schemeClr val="dk1"/>
                </a:solidFill>
              </a:rPr>
              <a:t>**АльфаНоль**</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ru">
                <a:solidFill>
                  <a:schemeClr val="dk1"/>
                </a:solidFill>
              </a:rPr>
              <a:t>Основываясь на успехе AlphaGo, DeepMind разработала AlphaZero, которая представляет собой значительный шаг вперед в обучении с подкреплением. В отличие от AlphaGo, которая была специально разработана для го, AlphaZero может научиться играть в любую настольную игру для двух игроков с полной информацией. Он был успешным не только в го, но и в шахматах и сёги.</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ru">
                <a:solidFill>
                  <a:schemeClr val="dk1"/>
                </a:solidFill>
              </a:rPr>
              <a:t>AlphaZero не полагается на какие-либо предварительные знания или игровые эвристики. Вместо этого он полностью учится через самостоятельную игру, начиная со случайной игры и улучшая ее с течением времени. AlphaZero использует единую нейронную сеть, которая включает в себя как политику, так и сети ценности от AlphaGo. Он использует вариант алгоритма поиска по дереву Монте-Карло (MCTS) для эффективной обработки огромного пространства поиска возможных ходов.</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ru">
                <a:solidFill>
                  <a:schemeClr val="dk1"/>
                </a:solidFill>
              </a:rPr>
              <a:t>**Роль в развитии обучения с подкреплением**</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ru">
                <a:solidFill>
                  <a:schemeClr val="dk1"/>
                </a:solidFill>
              </a:rPr>
              <a:t>И AlphaGo, и AlphaZero сыграли решающую роль в развитии обучения с подкреплением.</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ru">
                <a:solidFill>
                  <a:schemeClr val="dk1"/>
                </a:solidFill>
              </a:rPr>
              <a:t>AlphaGo продемонстрировала, что глубокое обучение с подкреплением может решить проблемы, которые ранее считались слишком сложными для компьютеров. Его сочетание контролируемого обучения (для воспроизведения человеческой игры) и обучения с подкреплением (для совершенствования посредством самостоятельной игры) продемонстрировало, как различные методы ИИ могут быть объединены для достижения замечательных результатов.</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ru">
                <a:solidFill>
                  <a:schemeClr val="dk1"/>
                </a:solidFill>
              </a:rPr>
              <a:t>Тем временем AlphaZero раздвинула границы обучения без присмотра. Обучение только через самостоятельную игру, без каких-либо человеческих знаний, — это поразительная демонстрация потенциала обучения с подкреплением. Предполагается, что аналогичные методы можно использовать для обучения машин решению других сложных задач, решение которых заранее неизвестно, что открывает ряд возможностей для будущих приложений ИИ.</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ru">
                <a:solidFill>
                  <a:schemeClr val="dk1"/>
                </a:solidFill>
              </a:rPr>
              <a:t>В заключение, и AlphaGo, и AlphaZero представляют собой важные вехи в эволюции обучения с подкреплением, демонстрируя его потенциал для решения невероятно сложных задач. Эти алгоритмы не только произвели революцию в играх, но и имеют далеко идущие последствия для многих других областей, которые могут извлечь выгоду из передовых методов искусственного интеллекта.</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5beb2bd227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5beb2bd227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ru"/>
              <a:t>AlphaStar - это алгоритм глубокого обучения с подкреплением, разработанный DeepMind для игры в StarCraft II. Он важен по многим причинам, в том числе потому, что он смог достигнуть уровня игры, превосходящего большинство человеческих игроков, в одном из самых сложных и динамичных игровых окружений.</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ru"/>
              <a:t>AlphaStar отличается от AlphaZero следующими основными характеристиками:</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ru"/>
              <a:t>Сложность задачи: StarCraft II - это значительно более сложная игра по сравнению с шахматами или го, где был применен AlphaZero. В StarCraft II есть элементы неполной информации, в то время как шахматы и го - это игры с полной информацией.</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ru"/>
              <a:t>Неполная информация: В StarCraft II, игроки не видят всю карту в то же время, они должны активно исследовать карту, чтобы получить информацию о действиях противника. Это приводит к более сложной динамике и стратегиям.</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ru"/>
              <a:t>Многопользовательская среда: AlphaStar был обучен для игры против других игроков AlphaStar в многопользовательском режиме. Это привело к разнообразию стратегий и адаптивности к различным ситуациям, которые могут возникнуть в игре.</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ru"/>
              <a:t>Ограничения по скорости и видимости: В отличие от многих других алгоритмов обучения с подкреплением, AlphaStar ограничен в том, как быстро и как много он может взаимодействовать с игрой, чтобы сделать его сравнимым с человеческими игроками.</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ru"/>
              <a:t>Обучение с подкреплением и имитационное обучение: AlphaStar сочетает в себе обучение с подкреплением и имитационное обучение, используя демонстрации человеческих игроков, чтобы ускорить процесс обучения.</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ru"/>
              <a:t>В общем, AlphaStar - это важный шаг вперед в области искусственного интеллекта и обучения с подкреплением, поскольку он демонстрирует возможность AI преуспеть в сложной, многопользовательской игровой среде с неполной </a:t>
            </a: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5beb2bd227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5beb2bd227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Многие из самых насущных проблем общества становятся все более сложными, поэтому поиск решений может показаться непосильным. В DeepMind и Google посчитали, что если использовать ИИ в качестве инструмента для открытия новых знаний, решения будут легче достигаться.</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None/>
            </a:pPr>
            <a:r>
              <a:rPr lang="ru"/>
              <a:t>В 2016 году они разработали рекомендательную систему на основе искусственного интеллекта, чтобы повысить энергоэффективность и без того высокооптимизированных центров обработки данных Google. Даже незначительные улучшения обеспечат значительную экономию энергии и сократят выбросы CO2, что поможет бороться с изменением климата.</a:t>
            </a:r>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rPr>
              <a:t>Идея возникла на основе отзывов операторов центров обработки данных, которые использовали систему рекомендаций ИИ. Они сказали, что, хотя система научила их некоторым новым передовым методам, таким как распределение охлаждающей нагрузки на большее, а не на меньшее количество оборудования, выполнение рекомендаций требовало от оператора слишком больших усилий и контроля. Естественно, они хотели знать, можно аналогичной экономии энергии без ручного внедрения.</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Вместо рекомендаций, реализуемых человеком, эта система искусственного интеллекта напрямую контролирует охлаждение центра обработки данных, оставаясь при этом под экспертным контролем операторов центра обработки данных. Эта первая в своем роде облачная система управления теперь безопасно обеспечивает экономию энергии в нескольких центрах обработки данных Google.</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Как это работает</a:t>
            </a:r>
            <a:endParaRPr/>
          </a:p>
          <a:p>
            <a:pPr marL="0" lvl="0" indent="0" algn="l" rtl="0">
              <a:lnSpc>
                <a:spcPct val="115000"/>
              </a:lnSpc>
              <a:spcBef>
                <a:spcPts val="0"/>
              </a:spcBef>
              <a:spcAft>
                <a:spcPts val="0"/>
              </a:spcAft>
              <a:buNone/>
            </a:pPr>
            <a:r>
              <a:rPr lang="ru"/>
              <a:t>Каждые пять минут облачный ИИ делает снимок системы охлаждения центра обработки данных с тысяч датчиков и передает его в наши глубокие нейронные сети, которые предсказывают, как различные комбинации потенциальных действий повлияют на потребление энергии в будущем. Затем система ИИ определяет, какие действия минимизируют потребление энергии, удовлетворяя при этом надежный набор ограничений безопасности. Эти действия отправляются обратно в центр обработки данных, где действия проверяются локальной системой управления, а затем реализуются.</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5beb2bd227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5beb2bd227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Обучение с подкреплением (RL) стало привлекательным подходом к моделированию и решению проблемы оптимального исполнения при торговле акциями. Оптимальное исполнение относится к задаче выполнения крупных заказов таким образом, чтобы свести к минимуму затраты и ограничить влияние на рынок.</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Проблема может быть смоделирована как марковский процесс принятия решений (MDP), где состояние определяется такими факторами, как текущий уровень запасов, время, оставшееся до торгового горизонта, и недавние движения рынка; действия представляют количества для покупки или продажи; а вознаграждение можно определить как отрицательную стоимость торговли. Цель состоит в том, чтобы найти политику, отображение состояний в действия, которая сводит к минимуму ожидаемую стоимость торговли.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**Подход к обучению с подкреплением**</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1. **Представление**: Трейдер представляет состояние рынка и свой текущий портфель. Это состояние может складываться из нескольких переменных, включая текущий объем портфеля, объем и волатильность рынка и различные другие факторы.</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2. **Оценка**: После совершения сделки (совершения действия) трейдер окажется в новом состоянии и получит вознаграждение или штраф, соответствующий прибыли или убытку от сделки.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3. **Обучение**: агент RL использует сигнал вознаграждения для изучения функции ценности, которая является оценкой ожидаемого совокупного вознаграждения для каждого состояния. Затем он использует эту функцию значения для принятия решений: в каждом состоянии он выбирает действие, которое приводит к наибольшему ожидаемому значению.</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4. **Улучшение политики**: по мере того, как агент продолжает взаимодействовать с рынком и учиться на результатах своих действий, он совершенствует свою политику, совершенствуясь в выборе действий, которые максимизируют совокупное вознаграждение.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Примером алгоритма RL, который можно использовать для решения этой проблемы, является Q-обучение. Q-обучение изучает функцию Q(s,a), которая оценивает ожидаемую будущую награду за выполнение действия a в состоянии s. Агент использует функцию Q, чтобы выбрать действие, которое максимизирует ожидаемое вознаграждение в будущем.</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**Преимущества и проблемы**</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Обучение с подкреплением может быть полезным для торговли акциями, потому что оно может справиться с динамичной, неопределенной и потенциально нестационарной природой финансовых рынков. Он может учиться и адаптироваться на основе опыта, что позволяет ему потенциально раскрывать сложные торговые стратегии, которые могут быть упущены трейдерами-людьми или традиционными алгоритмическими подходами.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Однако использование RL в биржевой торговле также сопряжено с проблемами. Финансовые рынки могут быть очень нестабильными и подвержены влиянию множества факторов, что затрудняет определение оптимального действия в любой момент времени. Кроме того, определить функцию вознаграждения может быть сложно, поскольку она должна балансировать между краткосрочной и долгосрочной прибылью и учитывать различные затраты и риски, связанные с различными торговыми стратегиями.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На момент моего последнего обновления в сентябре 2021 года обучение с подкреплением по-прежнему является активной областью исследований в области финансов, и, хотя в некоторых исследованиях были показаны многообещающие результаты, практическое использование RL в реальной торговле все еще довольно ограничено и требует тщательного рассмотрения этих проблемы.</a:t>
            </a:r>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5beb2bd227_0_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5beb2bd227_0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5beb2bd227_0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5beb2bd227_0_1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5beb2bd227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5beb2bd227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de823becd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de823becd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5beb2bd227_0_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5beb2bd227_0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ChatGPT, языковая модель, которая поддерживает этот разговор, разработана OpenAI и обучена с использованием двухэтапного процесса: предварительное обучение и точная настройка. Хотя эти шаги включают в себя методы машинного обучения и в чем-то похожи на обучение с подкреплением, они не включают обучение с подкреплением в классическом смысле.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Вот разбивка того, как обучается ChatGPT:</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1. Предварительное обучение: на этом этапе модель подвергается воздействию большого объема интернет-текста. Однако он не знает подробностей о том, какие документы были частью его набора для обучения, и у него нет доступа к каким-либо личным данным, если они не были переданы ему в ходе разговора. Во время предобучения модель учится предсказывать следующее слово в предложении. Он изучает модели человеческого языка, факты о мире и некоторые способности к рассуждениям, но он также может обнаруживать предубеждения в данных, на которых он обучен.</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2. Тонкая настройка. После предварительной подготовки модель проходит процесс тонкой настройки на более узком наборе данных, созданном с помощью рецензентов. Эти рецензенты следуют рекомендациям, предоставленным OpenAI, для просмотра и оценки возможных выходных данных модели для ряда примеров входных данных. Модель обобщает эти отзывы рецензентов, чтобы реагировать на широкий спектр входных данных от пользователей.</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Хотя это не обучение с подкреплением в классическом смысле, этот процесс тонкой настройки в некоторой степени связан с обучением с подкреплением на основе обратной связи с человеком (RLHF), областью активных исследований OpenAI. Модель пытается оптимизировать свои ответы на основе отзывов (вознаграждений), полученных в процессе тонкой настройки. Чем больше ответы модели соответствуют рекомендациям и рейтингам рецензентов, тем выше считается ее производительность.</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None/>
            </a:pPr>
            <a:r>
              <a:rPr lang="ru"/>
              <a:t>На момент моего последнего обновления в сентябре 2021 года обучение с подкреплением не использовалось напрямую для обучения ChatGPT, но принципы и методы обучения с подкреплением, такие как обучение на основе отзывов, играют важную роль в процессе его обучения. Будущие версии модели могут включать более прямое применение методов обучения с подкреплением.</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ru"/>
              <a:t>Обучение с подкреплением на основе отзывов людей (RLHF) — это подход, при котором модель ИИ учится выполнять задачи, получая отзывы от людей. Вместо того, чтобы полагаться исключительно на предварительно закодированные инструкции или учиться на фиксированном наборе данных, модель учится на последствиях своих действий, руководствуясь оценкой человека, что делает это подмножеством обучения с подкреплением.</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ru"/>
              <a:t>В типичной настройке RLHF ИИ выполняет действие, люди дают обратную связь об этом действии, а ИИ корректирует свое поведение на основе этой обратной связи с целью максимизации положительной обратной связи (награды) и минимизации отрицательной обратной связи (наказания).</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ru"/>
              <a:t>Давайте представим простой пример: обучение ИИ игре в видеоигру. Сначала ИИ может совершать случайные действия. Каждый раз, когда ИИ делает что-то хорошее (например, набирает очки), человек дает положительную обратную связь. Каждый раз, когда ИИ делает что-то плохое (например, теряет жизнь), человек дает негативную обратную связь. Со временем ИИ начинает распознавать закономерности в обратной связи и учится принимать более эффективные решения.</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ru"/>
              <a:t>**Почему RLHF важен**</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ru"/>
              <a:t>1. **Обобщение и адаптивность**: RLHF позволяет ИИ адаптироваться к новым ситуациям и проблемам, для решения которых он не был специально запрограммирован. Это делает модели RLHF гибкими и широко применимыми для целого ряда задач.</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ru"/>
              <a:t>2. **Эффективное обучение на разреженных данных**. Традиционное контролируемое обучение требует большого количества размеченных данных, получение которых может быть трудным и дорогим. С RLHF ИИ может эффективно учиться на относительно небольшом количестве обратной связи от человека.</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ru"/>
              <a:t>3. **Устранение предубеждений и ошибок**. Поскольку люди принимают непосредственное участие в процессе обучения, они могут помочь ИИ избежать вредных предубеждений или критических ошибок. Это может быть особенно важно при работе со сложными задачами или конфиденциальными приложениями.</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ru"/>
              <a:t>4. **Безопасный и согласованный ИИ**: RLHF — это активная область исследований по созданию систем ИИ, которые ведут себя так, как задумал человек. Есть надежда, что этот подход поможет создать передовые системы искусственного интеллекта, которые уважают человеческие ценности и согласуются с ними, делая их более безопасными и полезными.</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ru"/>
              <a:t>Однако стоит отметить, что RLHF не панацея, и у него есть свои проблемы. Например, важно тщательно спроектировать систему обратной связи, чтобы избежать поощрения нежелательного поведения, а качество обучения ИИ сильно зависит от качества обратной связи от человека. Тем не менее, RLHF представляет собой важный подход в более широкой области исследований ИИ.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5beb2bd227_0_9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5beb2bd227_0_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5beb2bd227_0_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5beb2bd227_0_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5beb2bd227_0_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5beb2bd227_0_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5beb2bd227_0_10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5beb2bd227_0_10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5beb2bd227_0_1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5beb2bd227_0_1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Обучение с подкреплением отличается от обучения с учителем, которое изучается в большинстве современных исследований в области машинного обучения. Обучение с учителем — это обучение на обучающем наборе помеченных примеров, предоставленных знающим внешним руководителем. Каждый пример представляет собой описание ситуации вместе со спецификацией — меткой — правильного действия, которое система должна предпринять в этой ситуации, что часто заключается в определении категории, к которой принадлежит ситуация. Цель такого обучения состоит в том, чтобы система экстраполировала или обобщила свои ответы, чтобы она действовала правильно в ситуациях, отсутствующих в обучающей выборке. Это важный вид обучения, но одного его недостаточно для обучения на основе взаимодействия. В интерактивных задачах часто нецелесообразно получать примеры желаемого поведения, которые одновременно являются правильными и репрезентативными для всех ситуаций, в которых должен действовать агент. На неизведанной территории, где можно ожидать, что обучение будет наиболее полезным, агент должен уметь учиться на собственном опыте.</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5beb2bd227_0_1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25beb2bd227_0_1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solidFill>
                  <a:schemeClr val="dk1"/>
                </a:solidFill>
              </a:rPr>
              <a:t>Обучение с подкреплением также отличается от того, что исследователи машинного обучения называют обучением без учителя, которое обычно заключается в поиске структуры, скрытой в коллекциях неразмеченных данных. Казалось бы, термины «обучение с учителем» и «обучение без учителя» исчерпывающе классифицируют парадигмы машинного обучения, но это не так. Хотя у кого-то может возникнуть соблазн думать об обучении с подкреплением как о своего рода обучении без учителя, поскольку оно не опирается на примеры правильного поведения, обучение с подкреплением пытается максимизировать сигнал вознаграждения, а не пытаться найти скрытую структуру. Раскрытие структуры в опыте агента, безусловно, может быть полезным в обучении с подкреплением, но само по себе не решает проблему обучения с подкреплением максимизации сигнала вознаграждения.</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5beb2bd227_0_9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5beb2bd227_0_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5beb2bd227_0_1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5beb2bd227_0_1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5beb2bd227_0_1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5beb2bd227_0_1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de823becd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de823becd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5beb2bd227_0_1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25beb2bd227_0_1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ru">
                <a:solidFill>
                  <a:schemeClr val="dk1"/>
                </a:solidFill>
              </a:rPr>
              <a:t>В стационарной среде динамика среды не меняется со временем. Это означает, что вероятности перехода (вероятности попадания в определенное состояние при заданном начальном состоянии и действии) и функция вознаграждения (ожидаемое вознаграждение за выполнение действия в заданном состоянии) фиксированы.</a:t>
            </a:r>
            <a:endParaRPr>
              <a:solidFill>
                <a:schemeClr val="dk1"/>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ru"/>
              <a:t>Например, рассмотрим игру в шахматы. Правила игры в шахматы (то есть динамика среды) не меняются со временем. Учитывая определенное состояние доски и определенный ход, результирующее состояние доски всегда одинаково, независимо от того, когда в игре был сделан ход или сколько игр было сыграно.</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ru"/>
              <a:t>В стационарных средах, как правило, легче учиться, потому что агент может построить последовательное понимание того, как его действия влияют на среду, и последующие вознаграждения, которые он может ожидать получить.</a:t>
            </a:r>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25beb2bd227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25beb2bd227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5beb2bd227_0_1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5beb2bd227_0_1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5beb2bd227_0_1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5beb2bd227_0_1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5beb2bd227_0_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5beb2bd227_0_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5beb2bd227_0_1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5beb2bd227_0_1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df6222e6a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df6222e6a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df6222e6a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df6222e6a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f72f1f58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f72f1f58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df6222e6a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df6222e6a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df29b9fb2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df29b9fb2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df6222e6a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df6222e6a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df29b9fb24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df29b9fb24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df6222e6a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df6222e6a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Запланируйте пару минут на рефлексию в конце занятия. Чтобы студенты действительно делились обратной связью, рекомендуем не относиться к этому формально и варьировать вопросы в зависимости от темы, формата занятия, аудитории, текущей ситуации.</a:t>
            </a: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Варианты вопросов (вы можете задавать свои):</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что в прошедшем занятии вам показалось наиболее полезным? </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с какими тезисами вебинара вы не согласны?</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по какому вопросу захотелось глубже изучить информацию?</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с какими выводами уходите с занятия?</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насколько тема была для вас сложной?</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какой знания получилось применить на практике на вебинаре?</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понимаете ли вы, как применять на практике то, что узнали на вебинаре. Если да, то как?</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какой раздел вебинара показался вам самым сложным для понимания?</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по какому разделу вам не хватило информации и примеров?</a:t>
            </a:r>
            <a:endParaRPr sz="140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df6222e6a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df6222e6a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e04b8b67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e04b8b67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df29b9fb24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df29b9fb24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deaee39f1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deaee39f1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l="99" r="99"/>
          <a:stretch/>
        </p:blipFill>
        <p:spPr>
          <a:xfrm>
            <a:off x="-17925" y="-10075"/>
            <a:ext cx="9194726" cy="5182151"/>
          </a:xfrm>
          <a:prstGeom prst="rect">
            <a:avLst/>
          </a:prstGeom>
          <a:noFill/>
          <a:ln>
            <a:noFill/>
          </a:ln>
        </p:spPr>
      </p:pic>
      <p:sp>
        <p:nvSpPr>
          <p:cNvPr id="11" name="Google Shape;11;p2"/>
          <p:cNvSpPr txBox="1">
            <a:spLocks noGrp="1"/>
          </p:cNvSpPr>
          <p:nvPr>
            <p:ph type="subTitle" idx="1"/>
          </p:nvPr>
        </p:nvSpPr>
        <p:spPr>
          <a:xfrm>
            <a:off x="944650" y="4350425"/>
            <a:ext cx="8293200" cy="480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sz="1800" b="1">
                <a:solidFill>
                  <a:schemeClr val="l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2" name="Google Shape;12;p2"/>
          <p:cNvSpPr txBox="1">
            <a:spLocks noGrp="1"/>
          </p:cNvSpPr>
          <p:nvPr>
            <p:ph type="title"/>
          </p:nvPr>
        </p:nvSpPr>
        <p:spPr>
          <a:xfrm>
            <a:off x="944650" y="1769200"/>
            <a:ext cx="7379700" cy="23754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lt1"/>
              </a:buClr>
              <a:buSzPts val="5600"/>
              <a:buNone/>
              <a:defRPr sz="5600">
                <a:solidFill>
                  <a:schemeClr val="lt1"/>
                </a:solidFill>
              </a:defRPr>
            </a:lvl1pPr>
            <a:lvl2pPr lvl="1" rtl="0">
              <a:lnSpc>
                <a:spcPct val="90000"/>
              </a:lnSpc>
              <a:spcBef>
                <a:spcPts val="0"/>
              </a:spcBef>
              <a:spcAft>
                <a:spcPts val="0"/>
              </a:spcAft>
              <a:buSzPts val="6000"/>
              <a:buNone/>
              <a:defRPr sz="6000"/>
            </a:lvl2pPr>
            <a:lvl3pPr lvl="2" rtl="0">
              <a:lnSpc>
                <a:spcPct val="90000"/>
              </a:lnSpc>
              <a:spcBef>
                <a:spcPts val="0"/>
              </a:spcBef>
              <a:spcAft>
                <a:spcPts val="0"/>
              </a:spcAft>
              <a:buSzPts val="6000"/>
              <a:buNone/>
              <a:defRPr sz="6000"/>
            </a:lvl3pPr>
            <a:lvl4pPr lvl="3" rtl="0">
              <a:lnSpc>
                <a:spcPct val="90000"/>
              </a:lnSpc>
              <a:spcBef>
                <a:spcPts val="0"/>
              </a:spcBef>
              <a:spcAft>
                <a:spcPts val="0"/>
              </a:spcAft>
              <a:buSzPts val="6000"/>
              <a:buNone/>
              <a:defRPr sz="6000"/>
            </a:lvl4pPr>
            <a:lvl5pPr lvl="4" rtl="0">
              <a:lnSpc>
                <a:spcPct val="90000"/>
              </a:lnSpc>
              <a:spcBef>
                <a:spcPts val="0"/>
              </a:spcBef>
              <a:spcAft>
                <a:spcPts val="0"/>
              </a:spcAft>
              <a:buSzPts val="6000"/>
              <a:buNone/>
              <a:defRPr sz="6000"/>
            </a:lvl5pPr>
            <a:lvl6pPr lvl="5" rtl="0">
              <a:lnSpc>
                <a:spcPct val="90000"/>
              </a:lnSpc>
              <a:spcBef>
                <a:spcPts val="0"/>
              </a:spcBef>
              <a:spcAft>
                <a:spcPts val="0"/>
              </a:spcAft>
              <a:buSzPts val="6000"/>
              <a:buNone/>
              <a:defRPr sz="6000"/>
            </a:lvl6pPr>
            <a:lvl7pPr lvl="6" rtl="0">
              <a:lnSpc>
                <a:spcPct val="90000"/>
              </a:lnSpc>
              <a:spcBef>
                <a:spcPts val="0"/>
              </a:spcBef>
              <a:spcAft>
                <a:spcPts val="0"/>
              </a:spcAft>
              <a:buSzPts val="6000"/>
              <a:buNone/>
              <a:defRPr sz="6000"/>
            </a:lvl7pPr>
            <a:lvl8pPr lvl="7" rtl="0">
              <a:lnSpc>
                <a:spcPct val="90000"/>
              </a:lnSpc>
              <a:spcBef>
                <a:spcPts val="0"/>
              </a:spcBef>
              <a:spcAft>
                <a:spcPts val="0"/>
              </a:spcAft>
              <a:buSzPts val="6000"/>
              <a:buNone/>
              <a:defRPr sz="6000"/>
            </a:lvl8pPr>
            <a:lvl9pPr lvl="8" rtl="0">
              <a:lnSpc>
                <a:spcPct val="90000"/>
              </a:lnSpc>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Заголовок">
  <p:cSld name="CUSTOM_3">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Слайд с кодом 1">
  <p:cSld name="CUSTOM_2">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9" name="Google Shape;49;p12"/>
          <p:cNvSpPr/>
          <p:nvPr/>
        </p:nvSpPr>
        <p:spPr>
          <a:xfrm>
            <a:off x="590475" y="1364975"/>
            <a:ext cx="7988400" cy="3412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2"/>
          <p:cNvSpPr txBox="1">
            <a:spLocks noGrp="1"/>
          </p:cNvSpPr>
          <p:nvPr>
            <p:ph type="subTitle" idx="1"/>
          </p:nvPr>
        </p:nvSpPr>
        <p:spPr>
          <a:xfrm>
            <a:off x="754725" y="1516446"/>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100"/>
              <a:buFont typeface="Courier New"/>
              <a:buNone/>
              <a:defRPr sz="11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Слайд КОД+ТЕКСТ 1">
  <p:cSld name="CUSTOM_4">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7" name="Google Shape;57;p14"/>
          <p:cNvSpPr txBox="1">
            <a:spLocks noGrp="1"/>
          </p:cNvSpPr>
          <p:nvPr>
            <p:ph type="subTitle" idx="1"/>
          </p:nvPr>
        </p:nvSpPr>
        <p:spPr>
          <a:xfrm>
            <a:off x="544050" y="1350425"/>
            <a:ext cx="5316300" cy="9042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58" name="Google Shape;58;p14"/>
          <p:cNvSpPr/>
          <p:nvPr/>
        </p:nvSpPr>
        <p:spPr>
          <a:xfrm>
            <a:off x="606200" y="2144231"/>
            <a:ext cx="7938600" cy="2464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4"/>
          <p:cNvSpPr txBox="1">
            <a:spLocks noGrp="1"/>
          </p:cNvSpPr>
          <p:nvPr>
            <p:ph type="subTitle" idx="2"/>
          </p:nvPr>
        </p:nvSpPr>
        <p:spPr>
          <a:xfrm>
            <a:off x="795050" y="2220038"/>
            <a:ext cx="7568100" cy="23637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Слайд КОД+ТЕКСТ 2">
  <p:cSld name="CUSTOM_4_1">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5"/>
          <p:cNvSpPr/>
          <p:nvPr/>
        </p:nvSpPr>
        <p:spPr>
          <a:xfrm>
            <a:off x="362300" y="1384249"/>
            <a:ext cx="4748700" cy="33933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txBox="1">
            <a:spLocks noGrp="1"/>
          </p:cNvSpPr>
          <p:nvPr>
            <p:ph type="subTitle" idx="1"/>
          </p:nvPr>
        </p:nvSpPr>
        <p:spPr>
          <a:xfrm>
            <a:off x="500550" y="1474819"/>
            <a:ext cx="44286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300"/>
              <a:buNone/>
              <a:defRPr sz="1300"/>
            </a:lvl2pPr>
            <a:lvl3pPr lvl="2" rtl="0">
              <a:lnSpc>
                <a:spcPct val="115000"/>
              </a:lnSpc>
              <a:spcBef>
                <a:spcPts val="0"/>
              </a:spcBef>
              <a:spcAft>
                <a:spcPts val="0"/>
              </a:spcAft>
              <a:buSzPts val="1300"/>
              <a:buNone/>
              <a:defRPr/>
            </a:lvl3pPr>
            <a:lvl4pPr lvl="3" rtl="0">
              <a:lnSpc>
                <a:spcPct val="115000"/>
              </a:lnSpc>
              <a:spcBef>
                <a:spcPts val="0"/>
              </a:spcBef>
              <a:spcAft>
                <a:spcPts val="0"/>
              </a:spcAft>
              <a:buSzPts val="1300"/>
              <a:buNone/>
              <a:defRPr/>
            </a:lvl4pPr>
            <a:lvl5pPr lvl="4" rtl="0">
              <a:lnSpc>
                <a:spcPct val="115000"/>
              </a:lnSpc>
              <a:spcBef>
                <a:spcPts val="0"/>
              </a:spcBef>
              <a:spcAft>
                <a:spcPts val="0"/>
              </a:spcAft>
              <a:buSzPts val="1300"/>
              <a:buNone/>
              <a:defRPr/>
            </a:lvl5pPr>
            <a:lvl6pPr lvl="5" rtl="0">
              <a:lnSpc>
                <a:spcPct val="115000"/>
              </a:lnSpc>
              <a:spcBef>
                <a:spcPts val="0"/>
              </a:spcBef>
              <a:spcAft>
                <a:spcPts val="0"/>
              </a:spcAft>
              <a:buSzPts val="1300"/>
              <a:buNone/>
              <a:defRPr/>
            </a:lvl6pPr>
            <a:lvl7pPr lvl="6" rtl="0">
              <a:lnSpc>
                <a:spcPct val="115000"/>
              </a:lnSpc>
              <a:spcBef>
                <a:spcPts val="0"/>
              </a:spcBef>
              <a:spcAft>
                <a:spcPts val="0"/>
              </a:spcAft>
              <a:buSzPts val="1300"/>
              <a:buNone/>
              <a:defRPr/>
            </a:lvl7pPr>
            <a:lvl8pPr lvl="7" rtl="0">
              <a:lnSpc>
                <a:spcPct val="115000"/>
              </a:lnSpc>
              <a:spcBef>
                <a:spcPts val="0"/>
              </a:spcBef>
              <a:spcAft>
                <a:spcPts val="0"/>
              </a:spcAft>
              <a:buSzPts val="1300"/>
              <a:buNone/>
              <a:defRPr/>
            </a:lvl8pPr>
            <a:lvl9pPr lvl="8" rtl="0">
              <a:lnSpc>
                <a:spcPct val="115000"/>
              </a:lnSpc>
              <a:spcBef>
                <a:spcPts val="0"/>
              </a:spcBef>
              <a:spcAft>
                <a:spcPts val="0"/>
              </a:spcAft>
              <a:buSzPts val="1300"/>
              <a:buNone/>
              <a:defRPr/>
            </a:lvl9pPr>
          </a:lstStyle>
          <a:p>
            <a:endParaRPr/>
          </a:p>
        </p:txBody>
      </p:sp>
      <p:sp>
        <p:nvSpPr>
          <p:cNvPr id="64" name="Google Shape;64;p15"/>
          <p:cNvSpPr txBox="1">
            <a:spLocks noGrp="1"/>
          </p:cNvSpPr>
          <p:nvPr>
            <p:ph type="subTitle" idx="2"/>
          </p:nvPr>
        </p:nvSpPr>
        <p:spPr>
          <a:xfrm>
            <a:off x="5555275" y="1474819"/>
            <a:ext cx="3151200" cy="32613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500550" y="178324"/>
            <a:ext cx="8520600" cy="10959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1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7" name="Google Shape;67;p16"/>
          <p:cNvSpPr txBox="1">
            <a:spLocks noGrp="1"/>
          </p:cNvSpPr>
          <p:nvPr>
            <p:ph type="body" idx="1"/>
          </p:nvPr>
        </p:nvSpPr>
        <p:spPr>
          <a:xfrm>
            <a:off x="500550" y="1426469"/>
            <a:ext cx="8520600" cy="3416400"/>
          </a:xfrm>
          <a:prstGeom prst="rect">
            <a:avLst/>
          </a:prstGeom>
          <a:noFill/>
          <a:ln>
            <a:noFill/>
          </a:ln>
        </p:spPr>
        <p:txBody>
          <a:bodyPr spcFirstLastPara="1" wrap="square" lIns="91425" tIns="91425" rIns="91425" bIns="91425" anchor="t" anchorCtr="0">
            <a:normAutofit/>
          </a:bodyPr>
          <a:lstStyle>
            <a:lvl1pPr marL="457200" lvl="0" indent="-323850" algn="l" rtl="0">
              <a:lnSpc>
                <a:spcPct val="120000"/>
              </a:lnSpc>
              <a:spcBef>
                <a:spcPts val="300"/>
              </a:spcBef>
              <a:spcAft>
                <a:spcPts val="0"/>
              </a:spcAft>
              <a:buSzPts val="1500"/>
              <a:buChar char="●"/>
              <a:defRPr sz="1500"/>
            </a:lvl1pPr>
            <a:lvl2pPr marL="914400" lvl="1" indent="-311150" algn="l" rtl="0">
              <a:lnSpc>
                <a:spcPct val="120000"/>
              </a:lnSpc>
              <a:spcBef>
                <a:spcPts val="300"/>
              </a:spcBef>
              <a:spcAft>
                <a:spcPts val="0"/>
              </a:spcAft>
              <a:buSzPts val="1300"/>
              <a:buChar char="○"/>
              <a:defRPr sz="1300"/>
            </a:lvl2pPr>
            <a:lvl3pPr marL="1371600" lvl="2" indent="-311150" algn="l" rtl="0">
              <a:lnSpc>
                <a:spcPct val="120000"/>
              </a:lnSpc>
              <a:spcBef>
                <a:spcPts val="300"/>
              </a:spcBef>
              <a:spcAft>
                <a:spcPts val="0"/>
              </a:spcAft>
              <a:buSzPts val="1300"/>
              <a:buChar char="■"/>
              <a:defRPr sz="1300"/>
            </a:lvl3pPr>
            <a:lvl4pPr marL="1828800" lvl="3" indent="-311150" algn="l" rtl="0">
              <a:lnSpc>
                <a:spcPct val="120000"/>
              </a:lnSpc>
              <a:spcBef>
                <a:spcPts val="300"/>
              </a:spcBef>
              <a:spcAft>
                <a:spcPts val="0"/>
              </a:spcAft>
              <a:buSzPts val="1300"/>
              <a:buChar char="●"/>
              <a:defRPr sz="1300"/>
            </a:lvl4pPr>
            <a:lvl5pPr marL="2286000" lvl="4" indent="-311150" algn="l" rtl="0">
              <a:lnSpc>
                <a:spcPct val="120000"/>
              </a:lnSpc>
              <a:spcBef>
                <a:spcPts val="0"/>
              </a:spcBef>
              <a:spcAft>
                <a:spcPts val="0"/>
              </a:spcAft>
              <a:buSzPts val="1300"/>
              <a:buChar char="○"/>
              <a:defRPr sz="1300"/>
            </a:lvl5pPr>
            <a:lvl6pPr marL="2743200" lvl="5" indent="-311150" algn="l" rtl="0">
              <a:lnSpc>
                <a:spcPct val="120000"/>
              </a:lnSpc>
              <a:spcBef>
                <a:spcPts val="300"/>
              </a:spcBef>
              <a:spcAft>
                <a:spcPts val="0"/>
              </a:spcAft>
              <a:buSzPts val="1300"/>
              <a:buChar char="■"/>
              <a:defRPr sz="1300"/>
            </a:lvl6pPr>
            <a:lvl7pPr marL="3200400" lvl="6" indent="-311150" algn="l" rtl="0">
              <a:lnSpc>
                <a:spcPct val="120000"/>
              </a:lnSpc>
              <a:spcBef>
                <a:spcPts val="300"/>
              </a:spcBef>
              <a:spcAft>
                <a:spcPts val="0"/>
              </a:spcAft>
              <a:buSzPts val="1300"/>
              <a:buChar char="●"/>
              <a:defRPr sz="1300"/>
            </a:lvl7pPr>
            <a:lvl8pPr marL="3657600" lvl="7" indent="-311150" algn="l" rtl="0">
              <a:lnSpc>
                <a:spcPct val="120000"/>
              </a:lnSpc>
              <a:spcBef>
                <a:spcPts val="300"/>
              </a:spcBef>
              <a:spcAft>
                <a:spcPts val="0"/>
              </a:spcAft>
              <a:buSzPts val="1300"/>
              <a:buChar char="○"/>
              <a:defRPr sz="1300"/>
            </a:lvl8pPr>
            <a:lvl9pPr marL="4114800" lvl="8" indent="-311150" algn="l" rtl="0">
              <a:lnSpc>
                <a:spcPct val="120000"/>
              </a:lnSpc>
              <a:spcBef>
                <a:spcPts val="300"/>
              </a:spcBef>
              <a:spcAft>
                <a:spcPts val="0"/>
              </a:spcAft>
              <a:buSzPts val="1300"/>
              <a:buChar char="■"/>
              <a:defRPr sz="1300"/>
            </a:lvl9pPr>
          </a:lstStyle>
          <a:p>
            <a:endParaRPr/>
          </a:p>
        </p:txBody>
      </p:sp>
      <p:sp>
        <p:nvSpPr>
          <p:cNvPr id="68" name="Google Shape;68;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ТИТУЛЬНЫЙ" type="title">
  <p:cSld name="TITLE">
    <p:bg>
      <p:bgPr>
        <a:blipFill>
          <a:blip r:embed="rId2">
            <a:alphaModFix/>
          </a:blip>
          <a:stretch>
            <a:fillRect/>
          </a:stretch>
        </a:blipFill>
        <a:effectLst/>
      </p:bgPr>
    </p:bg>
    <p:spTree>
      <p:nvGrpSpPr>
        <p:cNvPr id="1" name="Shape 73"/>
        <p:cNvGrpSpPr/>
        <p:nvPr/>
      </p:nvGrpSpPr>
      <p:grpSpPr>
        <a:xfrm>
          <a:off x="0" y="0"/>
          <a:ext cx="0" cy="0"/>
          <a:chOff x="0" y="0"/>
          <a:chExt cx="0" cy="0"/>
        </a:xfrm>
      </p:grpSpPr>
      <p:pic>
        <p:nvPicPr>
          <p:cNvPr id="74" name="Google Shape;74;p18"/>
          <p:cNvPicPr preferRelativeResize="0"/>
          <p:nvPr/>
        </p:nvPicPr>
        <p:blipFill rotWithShape="1">
          <a:blip r:embed="rId2">
            <a:alphaModFix/>
          </a:blip>
          <a:srcRect l="99" r="99"/>
          <a:stretch/>
        </p:blipFill>
        <p:spPr>
          <a:xfrm>
            <a:off x="-17925" y="-10075"/>
            <a:ext cx="9194726" cy="5182151"/>
          </a:xfrm>
          <a:prstGeom prst="rect">
            <a:avLst/>
          </a:prstGeom>
          <a:noFill/>
          <a:ln>
            <a:noFill/>
          </a:ln>
        </p:spPr>
      </p:pic>
      <p:sp>
        <p:nvSpPr>
          <p:cNvPr id="75" name="Google Shape;75;p18"/>
          <p:cNvSpPr txBox="1">
            <a:spLocks noGrp="1"/>
          </p:cNvSpPr>
          <p:nvPr>
            <p:ph type="subTitle" idx="1"/>
          </p:nvPr>
        </p:nvSpPr>
        <p:spPr>
          <a:xfrm>
            <a:off x="944650" y="4350425"/>
            <a:ext cx="8293200" cy="480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sz="1800" b="1">
                <a:solidFill>
                  <a:schemeClr val="l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76" name="Google Shape;76;p18"/>
          <p:cNvSpPr txBox="1">
            <a:spLocks noGrp="1"/>
          </p:cNvSpPr>
          <p:nvPr>
            <p:ph type="title"/>
          </p:nvPr>
        </p:nvSpPr>
        <p:spPr>
          <a:xfrm>
            <a:off x="944650" y="1769200"/>
            <a:ext cx="7379700" cy="23754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lt1"/>
              </a:buClr>
              <a:buSzPts val="5600"/>
              <a:buNone/>
              <a:defRPr sz="5600">
                <a:solidFill>
                  <a:schemeClr val="lt1"/>
                </a:solidFill>
              </a:defRPr>
            </a:lvl1pPr>
            <a:lvl2pPr lvl="1" rtl="0">
              <a:lnSpc>
                <a:spcPct val="90000"/>
              </a:lnSpc>
              <a:spcBef>
                <a:spcPts val="0"/>
              </a:spcBef>
              <a:spcAft>
                <a:spcPts val="0"/>
              </a:spcAft>
              <a:buSzPts val="6000"/>
              <a:buNone/>
              <a:defRPr sz="6000"/>
            </a:lvl2pPr>
            <a:lvl3pPr lvl="2" rtl="0">
              <a:lnSpc>
                <a:spcPct val="90000"/>
              </a:lnSpc>
              <a:spcBef>
                <a:spcPts val="0"/>
              </a:spcBef>
              <a:spcAft>
                <a:spcPts val="0"/>
              </a:spcAft>
              <a:buSzPts val="6000"/>
              <a:buNone/>
              <a:defRPr sz="6000"/>
            </a:lvl3pPr>
            <a:lvl4pPr lvl="3" rtl="0">
              <a:lnSpc>
                <a:spcPct val="90000"/>
              </a:lnSpc>
              <a:spcBef>
                <a:spcPts val="0"/>
              </a:spcBef>
              <a:spcAft>
                <a:spcPts val="0"/>
              </a:spcAft>
              <a:buSzPts val="6000"/>
              <a:buNone/>
              <a:defRPr sz="6000"/>
            </a:lvl4pPr>
            <a:lvl5pPr lvl="4" rtl="0">
              <a:lnSpc>
                <a:spcPct val="90000"/>
              </a:lnSpc>
              <a:spcBef>
                <a:spcPts val="0"/>
              </a:spcBef>
              <a:spcAft>
                <a:spcPts val="0"/>
              </a:spcAft>
              <a:buSzPts val="6000"/>
              <a:buNone/>
              <a:defRPr sz="6000"/>
            </a:lvl5pPr>
            <a:lvl6pPr lvl="5" rtl="0">
              <a:lnSpc>
                <a:spcPct val="90000"/>
              </a:lnSpc>
              <a:spcBef>
                <a:spcPts val="0"/>
              </a:spcBef>
              <a:spcAft>
                <a:spcPts val="0"/>
              </a:spcAft>
              <a:buSzPts val="6000"/>
              <a:buNone/>
              <a:defRPr sz="6000"/>
            </a:lvl6pPr>
            <a:lvl7pPr lvl="6" rtl="0">
              <a:lnSpc>
                <a:spcPct val="90000"/>
              </a:lnSpc>
              <a:spcBef>
                <a:spcPts val="0"/>
              </a:spcBef>
              <a:spcAft>
                <a:spcPts val="0"/>
              </a:spcAft>
              <a:buSzPts val="6000"/>
              <a:buNone/>
              <a:defRPr sz="6000"/>
            </a:lvl7pPr>
            <a:lvl8pPr lvl="7" rtl="0">
              <a:lnSpc>
                <a:spcPct val="90000"/>
              </a:lnSpc>
              <a:spcBef>
                <a:spcPts val="0"/>
              </a:spcBef>
              <a:spcAft>
                <a:spcPts val="0"/>
              </a:spcAft>
              <a:buSzPts val="6000"/>
              <a:buNone/>
              <a:defRPr sz="6000"/>
            </a:lvl8pPr>
            <a:lvl9pPr lvl="8" rtl="0">
              <a:lnSpc>
                <a:spcPct val="90000"/>
              </a:lnSpc>
              <a:spcBef>
                <a:spcPts val="0"/>
              </a:spcBef>
              <a:spcAft>
                <a:spcPts val="0"/>
              </a:spcAft>
              <a:buSzPts val="6000"/>
              <a:buNone/>
              <a:defRPr sz="6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Белый слайд + заголовок" type="secHead">
  <p:cSld name="SECTION_HEADER">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500550" y="1784775"/>
            <a:ext cx="7935300" cy="1145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Ваш макет 1">
  <p:cSld name="CUSTOM_5">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2"/>
        <p:cNvGrpSpPr/>
        <p:nvPr/>
      </p:nvGrpSpPr>
      <p:grpSpPr>
        <a:xfrm>
          <a:off x="0" y="0"/>
          <a:ext cx="0" cy="0"/>
          <a:chOff x="0" y="0"/>
          <a:chExt cx="0" cy="0"/>
        </a:xfrm>
      </p:grpSpPr>
      <p:sp>
        <p:nvSpPr>
          <p:cNvPr id="83" name="Google Shape;83;p21"/>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21"/>
          <p:cNvSpPr txBox="1">
            <a:spLocks noGrp="1"/>
          </p:cNvSpPr>
          <p:nvPr>
            <p:ph type="body" idx="1"/>
          </p:nvPr>
        </p:nvSpPr>
        <p:spPr>
          <a:xfrm>
            <a:off x="500550" y="1426469"/>
            <a:ext cx="8520600" cy="3416400"/>
          </a:xfrm>
          <a:prstGeom prst="rect">
            <a:avLst/>
          </a:prstGeom>
        </p:spPr>
        <p:txBody>
          <a:bodyPr spcFirstLastPara="1" wrap="square" lIns="91425" tIns="91425" rIns="91425" bIns="91425" anchor="t" anchorCtr="0">
            <a:normAutofit/>
          </a:bodyPr>
          <a:lstStyle>
            <a:lvl1pPr marL="457200" lvl="0" indent="-323850" rtl="0">
              <a:lnSpc>
                <a:spcPct val="120000"/>
              </a:lnSpc>
              <a:spcBef>
                <a:spcPts val="300"/>
              </a:spcBef>
              <a:spcAft>
                <a:spcPts val="0"/>
              </a:spcAft>
              <a:buSzPts val="1500"/>
              <a:buChar char="●"/>
              <a:defRPr sz="1500"/>
            </a:lvl1pPr>
            <a:lvl2pPr marL="914400" lvl="1" indent="-311150" rtl="0">
              <a:lnSpc>
                <a:spcPct val="120000"/>
              </a:lnSpc>
              <a:spcBef>
                <a:spcPts val="300"/>
              </a:spcBef>
              <a:spcAft>
                <a:spcPts val="0"/>
              </a:spcAft>
              <a:buSzPts val="1300"/>
              <a:buChar char="○"/>
              <a:defRPr sz="1300"/>
            </a:lvl2pPr>
            <a:lvl3pPr marL="1371600" lvl="2" indent="-311150" rtl="0">
              <a:lnSpc>
                <a:spcPct val="120000"/>
              </a:lnSpc>
              <a:spcBef>
                <a:spcPts val="300"/>
              </a:spcBef>
              <a:spcAft>
                <a:spcPts val="0"/>
              </a:spcAft>
              <a:buSzPts val="1300"/>
              <a:buChar char="■"/>
              <a:defRPr sz="1300"/>
            </a:lvl3pPr>
            <a:lvl4pPr marL="1828800" lvl="3" indent="-311150" rtl="0">
              <a:lnSpc>
                <a:spcPct val="120000"/>
              </a:lnSpc>
              <a:spcBef>
                <a:spcPts val="300"/>
              </a:spcBef>
              <a:spcAft>
                <a:spcPts val="0"/>
              </a:spcAft>
              <a:buSzPts val="1300"/>
              <a:buChar char="●"/>
              <a:defRPr sz="1300"/>
            </a:lvl4pPr>
            <a:lvl5pPr marL="2286000" lvl="4" indent="-311150" rtl="0">
              <a:lnSpc>
                <a:spcPct val="120000"/>
              </a:lnSpc>
              <a:spcBef>
                <a:spcPts val="0"/>
              </a:spcBef>
              <a:spcAft>
                <a:spcPts val="0"/>
              </a:spcAft>
              <a:buSzPts val="1300"/>
              <a:buChar char="○"/>
              <a:defRPr sz="1300"/>
            </a:lvl5pPr>
            <a:lvl6pPr marL="2743200" lvl="5" indent="-311150" rtl="0">
              <a:lnSpc>
                <a:spcPct val="120000"/>
              </a:lnSpc>
              <a:spcBef>
                <a:spcPts val="300"/>
              </a:spcBef>
              <a:spcAft>
                <a:spcPts val="0"/>
              </a:spcAft>
              <a:buSzPts val="1300"/>
              <a:buChar char="■"/>
              <a:defRPr sz="1300"/>
            </a:lvl6pPr>
            <a:lvl7pPr marL="3200400" lvl="6" indent="-311150" rtl="0">
              <a:lnSpc>
                <a:spcPct val="120000"/>
              </a:lnSpc>
              <a:spcBef>
                <a:spcPts val="300"/>
              </a:spcBef>
              <a:spcAft>
                <a:spcPts val="0"/>
              </a:spcAft>
              <a:buSzPts val="1300"/>
              <a:buChar char="●"/>
              <a:defRPr sz="1300"/>
            </a:lvl7pPr>
            <a:lvl8pPr marL="3657600" lvl="7" indent="-311150" rtl="0">
              <a:lnSpc>
                <a:spcPct val="120000"/>
              </a:lnSpc>
              <a:spcBef>
                <a:spcPts val="300"/>
              </a:spcBef>
              <a:spcAft>
                <a:spcPts val="0"/>
              </a:spcAft>
              <a:buSzPts val="1300"/>
              <a:buChar char="○"/>
              <a:defRPr sz="1300"/>
            </a:lvl8pPr>
            <a:lvl9pPr marL="4114800" lvl="8" indent="-311150" rtl="0">
              <a:lnSpc>
                <a:spcPct val="120000"/>
              </a:lnSpc>
              <a:spcBef>
                <a:spcPts val="300"/>
              </a:spcBef>
              <a:spcAft>
                <a:spcPts val="0"/>
              </a:spcAft>
              <a:buSzPts val="1300"/>
              <a:buChar char="■"/>
              <a:defRPr sz="1300"/>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Разделительный слайд">
  <p:cSld name="MAIN_POINT">
    <p:spTree>
      <p:nvGrpSpPr>
        <p:cNvPr id="1" name="Shape 93"/>
        <p:cNvGrpSpPr/>
        <p:nvPr/>
      </p:nvGrpSpPr>
      <p:grpSpPr>
        <a:xfrm>
          <a:off x="0" y="0"/>
          <a:ext cx="0" cy="0"/>
          <a:chOff x="0" y="0"/>
          <a:chExt cx="0" cy="0"/>
        </a:xfrm>
      </p:grpSpPr>
      <p:sp>
        <p:nvSpPr>
          <p:cNvPr id="94" name="Google Shape;94;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pic>
        <p:nvPicPr>
          <p:cNvPr id="95" name="Google Shape;95;p2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6" name="Google Shape;96;p23"/>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600"/>
              <a:buNone/>
              <a:defRPr sz="4600">
                <a:solidFill>
                  <a:schemeClr val="lt1"/>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Белый слайд + заголовок"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00550" y="1784775"/>
            <a:ext cx="7935300" cy="11451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О себе">
  <p:cSld name="CUSTOM_1">
    <p:spTree>
      <p:nvGrpSpPr>
        <p:cNvPr id="1" name="Shape 97"/>
        <p:cNvGrpSpPr/>
        <p:nvPr/>
      </p:nvGrpSpPr>
      <p:grpSpPr>
        <a:xfrm>
          <a:off x="0" y="0"/>
          <a:ext cx="0" cy="0"/>
          <a:chOff x="0" y="0"/>
          <a:chExt cx="0" cy="0"/>
        </a:xfrm>
      </p:grpSpPr>
      <p:sp>
        <p:nvSpPr>
          <p:cNvPr id="98" name="Google Shape;98;p2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24"/>
          <p:cNvSpPr txBox="1">
            <a:spLocks noGrp="1"/>
          </p:cNvSpPr>
          <p:nvPr>
            <p:ph type="subTitle" idx="1"/>
          </p:nvPr>
        </p:nvSpPr>
        <p:spPr>
          <a:xfrm>
            <a:off x="3891775" y="1716281"/>
            <a:ext cx="43917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b="1"/>
            </a:lvl1pPr>
            <a:lvl2pPr lvl="1" rtl="0">
              <a:lnSpc>
                <a:spcPct val="100000"/>
              </a:lnSpc>
              <a:spcBef>
                <a:spcPts val="0"/>
              </a:spcBef>
              <a:spcAft>
                <a:spcPts val="0"/>
              </a:spcAft>
              <a:buClr>
                <a:schemeClr val="dk1"/>
              </a:buClr>
              <a:buSzPts val="2300"/>
              <a:buNone/>
              <a:defRPr sz="2300" b="1">
                <a:solidFill>
                  <a:schemeClr val="dk1"/>
                </a:solidFill>
              </a:defRPr>
            </a:lvl2pPr>
            <a:lvl3pPr lvl="2" rtl="0">
              <a:lnSpc>
                <a:spcPct val="100000"/>
              </a:lnSpc>
              <a:spcBef>
                <a:spcPts val="0"/>
              </a:spcBef>
              <a:spcAft>
                <a:spcPts val="0"/>
              </a:spcAft>
              <a:buClr>
                <a:schemeClr val="dk1"/>
              </a:buClr>
              <a:buSzPts val="2300"/>
              <a:buNone/>
              <a:defRPr sz="2300" b="1">
                <a:solidFill>
                  <a:schemeClr val="dk1"/>
                </a:solidFill>
              </a:defRPr>
            </a:lvl3pPr>
            <a:lvl4pPr lvl="3" rtl="0">
              <a:lnSpc>
                <a:spcPct val="100000"/>
              </a:lnSpc>
              <a:spcBef>
                <a:spcPts val="0"/>
              </a:spcBef>
              <a:spcAft>
                <a:spcPts val="0"/>
              </a:spcAft>
              <a:buClr>
                <a:schemeClr val="dk1"/>
              </a:buClr>
              <a:buSzPts val="2300"/>
              <a:buNone/>
              <a:defRPr sz="2300" b="1">
                <a:solidFill>
                  <a:schemeClr val="dk1"/>
                </a:solidFill>
              </a:defRPr>
            </a:lvl4pPr>
            <a:lvl5pPr lvl="4" rtl="0">
              <a:lnSpc>
                <a:spcPct val="100000"/>
              </a:lnSpc>
              <a:spcBef>
                <a:spcPts val="0"/>
              </a:spcBef>
              <a:spcAft>
                <a:spcPts val="0"/>
              </a:spcAft>
              <a:buClr>
                <a:schemeClr val="dk1"/>
              </a:buClr>
              <a:buSzPts val="2300"/>
              <a:buNone/>
              <a:defRPr sz="2300" b="1">
                <a:solidFill>
                  <a:schemeClr val="dk1"/>
                </a:solidFill>
              </a:defRPr>
            </a:lvl5pPr>
            <a:lvl6pPr lvl="5" rtl="0">
              <a:lnSpc>
                <a:spcPct val="100000"/>
              </a:lnSpc>
              <a:spcBef>
                <a:spcPts val="0"/>
              </a:spcBef>
              <a:spcAft>
                <a:spcPts val="0"/>
              </a:spcAft>
              <a:buClr>
                <a:schemeClr val="dk1"/>
              </a:buClr>
              <a:buSzPts val="2300"/>
              <a:buNone/>
              <a:defRPr sz="2300" b="1">
                <a:solidFill>
                  <a:schemeClr val="dk1"/>
                </a:solidFill>
              </a:defRPr>
            </a:lvl6pPr>
            <a:lvl7pPr lvl="6" rtl="0">
              <a:lnSpc>
                <a:spcPct val="100000"/>
              </a:lnSpc>
              <a:spcBef>
                <a:spcPts val="0"/>
              </a:spcBef>
              <a:spcAft>
                <a:spcPts val="0"/>
              </a:spcAft>
              <a:buClr>
                <a:schemeClr val="dk1"/>
              </a:buClr>
              <a:buSzPts val="2300"/>
              <a:buNone/>
              <a:defRPr sz="2300" b="1">
                <a:solidFill>
                  <a:schemeClr val="dk1"/>
                </a:solidFill>
              </a:defRPr>
            </a:lvl7pPr>
            <a:lvl8pPr lvl="7" rtl="0">
              <a:lnSpc>
                <a:spcPct val="100000"/>
              </a:lnSpc>
              <a:spcBef>
                <a:spcPts val="0"/>
              </a:spcBef>
              <a:spcAft>
                <a:spcPts val="0"/>
              </a:spcAft>
              <a:buClr>
                <a:schemeClr val="dk1"/>
              </a:buClr>
              <a:buSzPts val="2300"/>
              <a:buNone/>
              <a:defRPr sz="2300" b="1">
                <a:solidFill>
                  <a:schemeClr val="dk1"/>
                </a:solidFill>
              </a:defRPr>
            </a:lvl8pPr>
            <a:lvl9pPr lvl="8" rtl="0">
              <a:lnSpc>
                <a:spcPct val="100000"/>
              </a:lnSpc>
              <a:spcBef>
                <a:spcPts val="0"/>
              </a:spcBef>
              <a:spcAft>
                <a:spcPts val="0"/>
              </a:spcAft>
              <a:buClr>
                <a:schemeClr val="dk1"/>
              </a:buClr>
              <a:buSzPts val="2300"/>
              <a:buNone/>
              <a:defRPr sz="2300" b="1">
                <a:solidFill>
                  <a:schemeClr val="dk1"/>
                </a:solidFill>
              </a:defRPr>
            </a:lvl9pPr>
          </a:lstStyle>
          <a:p>
            <a:endParaRPr/>
          </a:p>
        </p:txBody>
      </p:sp>
      <p:sp>
        <p:nvSpPr>
          <p:cNvPr id="100" name="Google Shape;100;p24"/>
          <p:cNvSpPr txBox="1">
            <a:spLocks noGrp="1"/>
          </p:cNvSpPr>
          <p:nvPr>
            <p:ph type="subTitle" idx="2"/>
          </p:nvPr>
        </p:nvSpPr>
        <p:spPr>
          <a:xfrm>
            <a:off x="3891775" y="2252801"/>
            <a:ext cx="5095200" cy="2511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Раздел+описание">
  <p:cSld name="SECTION_TITLE_AND_DESCRIPTION">
    <p:spTree>
      <p:nvGrpSpPr>
        <p:cNvPr id="1" name="Shape 101"/>
        <p:cNvGrpSpPr/>
        <p:nvPr/>
      </p:nvGrpSpPr>
      <p:grpSpPr>
        <a:xfrm>
          <a:off x="0" y="0"/>
          <a:ext cx="0" cy="0"/>
          <a:chOff x="0" y="0"/>
          <a:chExt cx="0" cy="0"/>
        </a:xfrm>
      </p:grpSpPr>
      <p:sp>
        <p:nvSpPr>
          <p:cNvPr id="102" name="Google Shape;102;p25"/>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5"/>
          <p:cNvSpPr txBox="1">
            <a:spLocks noGrp="1"/>
          </p:cNvSpPr>
          <p:nvPr>
            <p:ph type="title"/>
          </p:nvPr>
        </p:nvSpPr>
        <p:spPr>
          <a:xfrm>
            <a:off x="609075" y="1220875"/>
            <a:ext cx="4045200" cy="14823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sz="3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04" name="Google Shape;104;p25"/>
          <p:cNvSpPr txBox="1">
            <a:spLocks noGrp="1"/>
          </p:cNvSpPr>
          <p:nvPr>
            <p:ph type="subTitle" idx="1"/>
          </p:nvPr>
        </p:nvSpPr>
        <p:spPr>
          <a:xfrm>
            <a:off x="609075" y="2916213"/>
            <a:ext cx="40452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700"/>
              <a:buNone/>
              <a:defRPr sz="17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a:endParaRPr/>
          </a:p>
        </p:txBody>
      </p:sp>
      <p:sp>
        <p:nvSpPr>
          <p:cNvPr id="105" name="Google Shape;105;p25"/>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36550" rtl="0">
              <a:spcBef>
                <a:spcPts val="0"/>
              </a:spcBef>
              <a:spcAft>
                <a:spcPts val="0"/>
              </a:spcAft>
              <a:buSzPts val="1700"/>
              <a:buChar char="●"/>
              <a:defRPr/>
            </a:lvl1pPr>
            <a:lvl2pPr marL="914400" lvl="1" indent="-323850" rtl="0">
              <a:spcBef>
                <a:spcPts val="0"/>
              </a:spcBef>
              <a:spcAft>
                <a:spcPts val="0"/>
              </a:spcAft>
              <a:buSzPts val="1500"/>
              <a:buChar char="○"/>
              <a:defRPr/>
            </a:lvl2pPr>
            <a:lvl3pPr marL="1371600" lvl="2" indent="-311150" rtl="0">
              <a:spcBef>
                <a:spcPts val="0"/>
              </a:spcBef>
              <a:spcAft>
                <a:spcPts val="0"/>
              </a:spcAft>
              <a:buSzPts val="1300"/>
              <a:buChar char="■"/>
              <a:defRPr/>
            </a:lvl3pPr>
            <a:lvl4pPr marL="1828800" lvl="3" indent="-311150" rtl="0">
              <a:spcBef>
                <a:spcPts val="0"/>
              </a:spcBef>
              <a:spcAft>
                <a:spcPts val="0"/>
              </a:spcAft>
              <a:buSzPts val="1300"/>
              <a:buChar char="●"/>
              <a:defRPr/>
            </a:lvl4pPr>
            <a:lvl5pPr marL="2286000" lvl="4" indent="-311150" rtl="0">
              <a:spcBef>
                <a:spcPts val="0"/>
              </a:spcBef>
              <a:spcAft>
                <a:spcPts val="0"/>
              </a:spcAft>
              <a:buSzPts val="1300"/>
              <a:buChar char="○"/>
              <a:defRPr/>
            </a:lvl5pPr>
            <a:lvl6pPr marL="2743200" lvl="5" indent="-311150" rtl="0">
              <a:spcBef>
                <a:spcPts val="0"/>
              </a:spcBef>
              <a:spcAft>
                <a:spcPts val="0"/>
              </a:spcAft>
              <a:buSzPts val="1300"/>
              <a:buChar char="■"/>
              <a:defRPr/>
            </a:lvl6pPr>
            <a:lvl7pPr marL="3200400" lvl="6" indent="-311150" rtl="0">
              <a:spcBef>
                <a:spcPts val="0"/>
              </a:spcBef>
              <a:spcAft>
                <a:spcPts val="0"/>
              </a:spcAft>
              <a:buSzPts val="1300"/>
              <a:buChar char="●"/>
              <a:defRPr/>
            </a:lvl7pPr>
            <a:lvl8pPr marL="3657600" lvl="7" indent="-311150" rtl="0">
              <a:spcBef>
                <a:spcPts val="0"/>
              </a:spcBef>
              <a:spcAft>
                <a:spcPts val="0"/>
              </a:spcAft>
              <a:buSzPts val="1300"/>
              <a:buChar char="○"/>
              <a:defRPr/>
            </a:lvl8pPr>
            <a:lvl9pPr marL="4114800" lvl="8" indent="-311150" rtl="0">
              <a:spcBef>
                <a:spcPts val="0"/>
              </a:spcBef>
              <a:spcAft>
                <a:spcPts val="0"/>
              </a:spcAft>
              <a:buSzPts val="1300"/>
              <a:buChar char="■"/>
              <a:defRPr/>
            </a:lvl9pPr>
          </a:lstStyle>
          <a:p>
            <a:endParaRPr/>
          </a:p>
        </p:txBody>
      </p:sp>
      <p:sp>
        <p:nvSpPr>
          <p:cNvPr id="106" name="Google Shape;10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7"/>
        <p:cNvGrpSpPr/>
        <p:nvPr/>
      </p:nvGrpSpPr>
      <p:grpSpPr>
        <a:xfrm>
          <a:off x="0" y="0"/>
          <a:ext cx="0" cy="0"/>
          <a:chOff x="0" y="0"/>
          <a:chExt cx="0" cy="0"/>
        </a:xfrm>
      </p:grpSpPr>
      <p:sp>
        <p:nvSpPr>
          <p:cNvPr id="108" name="Google Shape;10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Заголовок">
  <p:cSld name="CUSTOM_3">
    <p:spTree>
      <p:nvGrpSpPr>
        <p:cNvPr id="1" name="Shape 109"/>
        <p:cNvGrpSpPr/>
        <p:nvPr/>
      </p:nvGrpSpPr>
      <p:grpSpPr>
        <a:xfrm>
          <a:off x="0" y="0"/>
          <a:ext cx="0" cy="0"/>
          <a:chOff x="0" y="0"/>
          <a:chExt cx="0" cy="0"/>
        </a:xfrm>
      </p:grpSpPr>
      <p:sp>
        <p:nvSpPr>
          <p:cNvPr id="110" name="Google Shape;110;p2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Слайд с кодом 1">
  <p:cSld name="CUSTOM_2">
    <p:spTree>
      <p:nvGrpSpPr>
        <p:cNvPr id="1" name="Shape 111"/>
        <p:cNvGrpSpPr/>
        <p:nvPr/>
      </p:nvGrpSpPr>
      <p:grpSpPr>
        <a:xfrm>
          <a:off x="0" y="0"/>
          <a:ext cx="0" cy="0"/>
          <a:chOff x="0" y="0"/>
          <a:chExt cx="0" cy="0"/>
        </a:xfrm>
      </p:grpSpPr>
      <p:sp>
        <p:nvSpPr>
          <p:cNvPr id="112" name="Google Shape;112;p2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 name="Google Shape;113;p28"/>
          <p:cNvSpPr/>
          <p:nvPr/>
        </p:nvSpPr>
        <p:spPr>
          <a:xfrm>
            <a:off x="590475" y="1364975"/>
            <a:ext cx="7988400" cy="3412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8"/>
          <p:cNvSpPr txBox="1">
            <a:spLocks noGrp="1"/>
          </p:cNvSpPr>
          <p:nvPr>
            <p:ph type="subTitle" idx="1"/>
          </p:nvPr>
        </p:nvSpPr>
        <p:spPr>
          <a:xfrm>
            <a:off x="754725" y="1516446"/>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100"/>
              <a:buFont typeface="Courier New"/>
              <a:buNone/>
              <a:defRPr sz="11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Слайд с кодом 2">
  <p:cSld name="CUSTOM_2_1">
    <p:spTree>
      <p:nvGrpSpPr>
        <p:cNvPr id="1" name="Shape 115"/>
        <p:cNvGrpSpPr/>
        <p:nvPr/>
      </p:nvGrpSpPr>
      <p:grpSpPr>
        <a:xfrm>
          <a:off x="0" y="0"/>
          <a:ext cx="0" cy="0"/>
          <a:chOff x="0" y="0"/>
          <a:chExt cx="0" cy="0"/>
        </a:xfrm>
      </p:grpSpPr>
      <p:sp>
        <p:nvSpPr>
          <p:cNvPr id="116" name="Google Shape;116;p2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29"/>
          <p:cNvSpPr/>
          <p:nvPr/>
        </p:nvSpPr>
        <p:spPr>
          <a:xfrm>
            <a:off x="590475" y="1364975"/>
            <a:ext cx="7988400" cy="341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9"/>
          <p:cNvSpPr txBox="1">
            <a:spLocks noGrp="1"/>
          </p:cNvSpPr>
          <p:nvPr>
            <p:ph type="subTitle" idx="1"/>
          </p:nvPr>
        </p:nvSpPr>
        <p:spPr>
          <a:xfrm>
            <a:off x="754725" y="1516446"/>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Clr>
                <a:schemeClr val="lt1"/>
              </a:buClr>
              <a:buSzPts val="1100"/>
              <a:buFont typeface="Courier New"/>
              <a:buNone/>
              <a:defRPr sz="1100">
                <a:solidFill>
                  <a:schemeClr val="lt1"/>
                </a:solidFill>
                <a:latin typeface="Courier New"/>
                <a:ea typeface="Courier New"/>
                <a:cs typeface="Courier New"/>
                <a:sym typeface="Courier New"/>
              </a:defRPr>
            </a:lvl1pPr>
            <a:lvl2pPr lvl="1" rtl="0">
              <a:lnSpc>
                <a:spcPct val="115000"/>
              </a:lnSpc>
              <a:spcBef>
                <a:spcPts val="0"/>
              </a:spcBef>
              <a:spcAft>
                <a:spcPts val="0"/>
              </a:spcAft>
              <a:buClr>
                <a:schemeClr val="lt1"/>
              </a:buClr>
              <a:buSzPts val="1700"/>
              <a:buNone/>
              <a:defRPr sz="1700">
                <a:solidFill>
                  <a:schemeClr val="lt1"/>
                </a:solidFill>
              </a:defRPr>
            </a:lvl2pPr>
            <a:lvl3pPr lvl="2" rtl="0">
              <a:lnSpc>
                <a:spcPct val="115000"/>
              </a:lnSpc>
              <a:spcBef>
                <a:spcPts val="0"/>
              </a:spcBef>
              <a:spcAft>
                <a:spcPts val="0"/>
              </a:spcAft>
              <a:buClr>
                <a:schemeClr val="lt1"/>
              </a:buClr>
              <a:buSzPts val="1700"/>
              <a:buNone/>
              <a:defRPr sz="1700">
                <a:solidFill>
                  <a:schemeClr val="lt1"/>
                </a:solidFill>
              </a:defRPr>
            </a:lvl3pPr>
            <a:lvl4pPr lvl="3" rtl="0">
              <a:lnSpc>
                <a:spcPct val="115000"/>
              </a:lnSpc>
              <a:spcBef>
                <a:spcPts val="0"/>
              </a:spcBef>
              <a:spcAft>
                <a:spcPts val="0"/>
              </a:spcAft>
              <a:buClr>
                <a:schemeClr val="lt1"/>
              </a:buClr>
              <a:buSzPts val="1700"/>
              <a:buNone/>
              <a:defRPr sz="1700">
                <a:solidFill>
                  <a:schemeClr val="lt1"/>
                </a:solidFill>
              </a:defRPr>
            </a:lvl4pPr>
            <a:lvl5pPr lvl="4" rtl="0">
              <a:lnSpc>
                <a:spcPct val="115000"/>
              </a:lnSpc>
              <a:spcBef>
                <a:spcPts val="0"/>
              </a:spcBef>
              <a:spcAft>
                <a:spcPts val="0"/>
              </a:spcAft>
              <a:buClr>
                <a:schemeClr val="lt1"/>
              </a:buClr>
              <a:buSzPts val="1700"/>
              <a:buNone/>
              <a:defRPr sz="1700">
                <a:solidFill>
                  <a:schemeClr val="lt1"/>
                </a:solidFill>
              </a:defRPr>
            </a:lvl5pPr>
            <a:lvl6pPr lvl="5" rtl="0">
              <a:lnSpc>
                <a:spcPct val="115000"/>
              </a:lnSpc>
              <a:spcBef>
                <a:spcPts val="0"/>
              </a:spcBef>
              <a:spcAft>
                <a:spcPts val="0"/>
              </a:spcAft>
              <a:buClr>
                <a:schemeClr val="lt1"/>
              </a:buClr>
              <a:buSzPts val="1700"/>
              <a:buNone/>
              <a:defRPr sz="1700">
                <a:solidFill>
                  <a:schemeClr val="lt1"/>
                </a:solidFill>
              </a:defRPr>
            </a:lvl6pPr>
            <a:lvl7pPr lvl="6" rtl="0">
              <a:lnSpc>
                <a:spcPct val="115000"/>
              </a:lnSpc>
              <a:spcBef>
                <a:spcPts val="0"/>
              </a:spcBef>
              <a:spcAft>
                <a:spcPts val="0"/>
              </a:spcAft>
              <a:buClr>
                <a:schemeClr val="lt1"/>
              </a:buClr>
              <a:buSzPts val="1700"/>
              <a:buNone/>
              <a:defRPr sz="1700">
                <a:solidFill>
                  <a:schemeClr val="lt1"/>
                </a:solidFill>
              </a:defRPr>
            </a:lvl7pPr>
            <a:lvl8pPr lvl="7" rtl="0">
              <a:lnSpc>
                <a:spcPct val="115000"/>
              </a:lnSpc>
              <a:spcBef>
                <a:spcPts val="0"/>
              </a:spcBef>
              <a:spcAft>
                <a:spcPts val="0"/>
              </a:spcAft>
              <a:buClr>
                <a:schemeClr val="lt1"/>
              </a:buClr>
              <a:buSzPts val="1700"/>
              <a:buNone/>
              <a:defRPr sz="1700">
                <a:solidFill>
                  <a:schemeClr val="lt1"/>
                </a:solidFill>
              </a:defRPr>
            </a:lvl8pPr>
            <a:lvl9pPr lvl="8" rtl="0">
              <a:lnSpc>
                <a:spcPct val="115000"/>
              </a:lnSpc>
              <a:spcBef>
                <a:spcPts val="0"/>
              </a:spcBef>
              <a:spcAft>
                <a:spcPts val="0"/>
              </a:spcAft>
              <a:buClr>
                <a:schemeClr val="lt1"/>
              </a:buClr>
              <a:buSzPts val="1700"/>
              <a:buNone/>
              <a:defRPr sz="1700">
                <a:solidFill>
                  <a:schemeClr val="l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Слайд КОД+ТЕКСТ 1">
  <p:cSld name="CUSTOM_4">
    <p:spTree>
      <p:nvGrpSpPr>
        <p:cNvPr id="1" name="Shape 119"/>
        <p:cNvGrpSpPr/>
        <p:nvPr/>
      </p:nvGrpSpPr>
      <p:grpSpPr>
        <a:xfrm>
          <a:off x="0" y="0"/>
          <a:ext cx="0" cy="0"/>
          <a:chOff x="0" y="0"/>
          <a:chExt cx="0" cy="0"/>
        </a:xfrm>
      </p:grpSpPr>
      <p:sp>
        <p:nvSpPr>
          <p:cNvPr id="120" name="Google Shape;120;p3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1" name="Google Shape;121;p30"/>
          <p:cNvSpPr txBox="1">
            <a:spLocks noGrp="1"/>
          </p:cNvSpPr>
          <p:nvPr>
            <p:ph type="subTitle" idx="1"/>
          </p:nvPr>
        </p:nvSpPr>
        <p:spPr>
          <a:xfrm>
            <a:off x="544050" y="1350425"/>
            <a:ext cx="5316300" cy="9042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122" name="Google Shape;122;p30"/>
          <p:cNvSpPr/>
          <p:nvPr/>
        </p:nvSpPr>
        <p:spPr>
          <a:xfrm>
            <a:off x="606200" y="2144231"/>
            <a:ext cx="7938600" cy="2464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0"/>
          <p:cNvSpPr txBox="1">
            <a:spLocks noGrp="1"/>
          </p:cNvSpPr>
          <p:nvPr>
            <p:ph type="subTitle" idx="2"/>
          </p:nvPr>
        </p:nvSpPr>
        <p:spPr>
          <a:xfrm>
            <a:off x="795050" y="2220038"/>
            <a:ext cx="7568100" cy="23637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Слайд КОД+ТЕКСТ 2">
  <p:cSld name="CUSTOM_4_1">
    <p:spTree>
      <p:nvGrpSpPr>
        <p:cNvPr id="1" name="Shape 124"/>
        <p:cNvGrpSpPr/>
        <p:nvPr/>
      </p:nvGrpSpPr>
      <p:grpSpPr>
        <a:xfrm>
          <a:off x="0" y="0"/>
          <a:ext cx="0" cy="0"/>
          <a:chOff x="0" y="0"/>
          <a:chExt cx="0" cy="0"/>
        </a:xfrm>
      </p:grpSpPr>
      <p:sp>
        <p:nvSpPr>
          <p:cNvPr id="125" name="Google Shape;125;p31"/>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6" name="Google Shape;126;p31"/>
          <p:cNvSpPr/>
          <p:nvPr/>
        </p:nvSpPr>
        <p:spPr>
          <a:xfrm>
            <a:off x="362300" y="1384249"/>
            <a:ext cx="4748700" cy="33933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1"/>
          <p:cNvSpPr txBox="1">
            <a:spLocks noGrp="1"/>
          </p:cNvSpPr>
          <p:nvPr>
            <p:ph type="subTitle" idx="1"/>
          </p:nvPr>
        </p:nvSpPr>
        <p:spPr>
          <a:xfrm>
            <a:off x="500550" y="1474819"/>
            <a:ext cx="44286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300"/>
              <a:buNone/>
              <a:defRPr sz="1300"/>
            </a:lvl2pPr>
            <a:lvl3pPr lvl="2" rtl="0">
              <a:lnSpc>
                <a:spcPct val="115000"/>
              </a:lnSpc>
              <a:spcBef>
                <a:spcPts val="0"/>
              </a:spcBef>
              <a:spcAft>
                <a:spcPts val="0"/>
              </a:spcAft>
              <a:buSzPts val="1300"/>
              <a:buNone/>
              <a:defRPr/>
            </a:lvl3pPr>
            <a:lvl4pPr lvl="3" rtl="0">
              <a:lnSpc>
                <a:spcPct val="115000"/>
              </a:lnSpc>
              <a:spcBef>
                <a:spcPts val="0"/>
              </a:spcBef>
              <a:spcAft>
                <a:spcPts val="0"/>
              </a:spcAft>
              <a:buSzPts val="1300"/>
              <a:buNone/>
              <a:defRPr/>
            </a:lvl4pPr>
            <a:lvl5pPr lvl="4" rtl="0">
              <a:lnSpc>
                <a:spcPct val="115000"/>
              </a:lnSpc>
              <a:spcBef>
                <a:spcPts val="0"/>
              </a:spcBef>
              <a:spcAft>
                <a:spcPts val="0"/>
              </a:spcAft>
              <a:buSzPts val="1300"/>
              <a:buNone/>
              <a:defRPr/>
            </a:lvl5pPr>
            <a:lvl6pPr lvl="5" rtl="0">
              <a:lnSpc>
                <a:spcPct val="115000"/>
              </a:lnSpc>
              <a:spcBef>
                <a:spcPts val="0"/>
              </a:spcBef>
              <a:spcAft>
                <a:spcPts val="0"/>
              </a:spcAft>
              <a:buSzPts val="1300"/>
              <a:buNone/>
              <a:defRPr/>
            </a:lvl6pPr>
            <a:lvl7pPr lvl="6" rtl="0">
              <a:lnSpc>
                <a:spcPct val="115000"/>
              </a:lnSpc>
              <a:spcBef>
                <a:spcPts val="0"/>
              </a:spcBef>
              <a:spcAft>
                <a:spcPts val="0"/>
              </a:spcAft>
              <a:buSzPts val="1300"/>
              <a:buNone/>
              <a:defRPr/>
            </a:lvl7pPr>
            <a:lvl8pPr lvl="7" rtl="0">
              <a:lnSpc>
                <a:spcPct val="115000"/>
              </a:lnSpc>
              <a:spcBef>
                <a:spcPts val="0"/>
              </a:spcBef>
              <a:spcAft>
                <a:spcPts val="0"/>
              </a:spcAft>
              <a:buSzPts val="1300"/>
              <a:buNone/>
              <a:defRPr/>
            </a:lvl8pPr>
            <a:lvl9pPr lvl="8" rtl="0">
              <a:lnSpc>
                <a:spcPct val="115000"/>
              </a:lnSpc>
              <a:spcBef>
                <a:spcPts val="0"/>
              </a:spcBef>
              <a:spcAft>
                <a:spcPts val="0"/>
              </a:spcAft>
              <a:buSzPts val="1300"/>
              <a:buNone/>
              <a:defRPr/>
            </a:lvl9pPr>
          </a:lstStyle>
          <a:p>
            <a:endParaRPr/>
          </a:p>
        </p:txBody>
      </p:sp>
      <p:sp>
        <p:nvSpPr>
          <p:cNvPr id="128" name="Google Shape;128;p31"/>
          <p:cNvSpPr txBox="1">
            <a:spLocks noGrp="1"/>
          </p:cNvSpPr>
          <p:nvPr>
            <p:ph type="subTitle" idx="2"/>
          </p:nvPr>
        </p:nvSpPr>
        <p:spPr>
          <a:xfrm>
            <a:off x="5555275" y="1474819"/>
            <a:ext cx="3151200" cy="32613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Ваш макет 1">
  <p:cSld name="CUSTOM_5">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500550" y="1426469"/>
            <a:ext cx="8520600" cy="3416400"/>
          </a:xfrm>
          <a:prstGeom prst="rect">
            <a:avLst/>
          </a:prstGeom>
        </p:spPr>
        <p:txBody>
          <a:bodyPr spcFirstLastPara="1" wrap="square" lIns="91425" tIns="91425" rIns="91425" bIns="91425" anchor="t" anchorCtr="0">
            <a:normAutofit/>
          </a:bodyPr>
          <a:lstStyle>
            <a:lvl1pPr marL="457200" lvl="0" indent="-323850" rtl="0">
              <a:lnSpc>
                <a:spcPct val="120000"/>
              </a:lnSpc>
              <a:spcBef>
                <a:spcPts val="300"/>
              </a:spcBef>
              <a:spcAft>
                <a:spcPts val="0"/>
              </a:spcAft>
              <a:buSzPts val="1500"/>
              <a:buChar char="●"/>
              <a:defRPr sz="1500"/>
            </a:lvl1pPr>
            <a:lvl2pPr marL="914400" lvl="1" indent="-311150" rtl="0">
              <a:lnSpc>
                <a:spcPct val="120000"/>
              </a:lnSpc>
              <a:spcBef>
                <a:spcPts val="300"/>
              </a:spcBef>
              <a:spcAft>
                <a:spcPts val="0"/>
              </a:spcAft>
              <a:buSzPts val="1300"/>
              <a:buChar char="○"/>
              <a:defRPr sz="1300"/>
            </a:lvl2pPr>
            <a:lvl3pPr marL="1371600" lvl="2" indent="-311150" rtl="0">
              <a:lnSpc>
                <a:spcPct val="120000"/>
              </a:lnSpc>
              <a:spcBef>
                <a:spcPts val="300"/>
              </a:spcBef>
              <a:spcAft>
                <a:spcPts val="0"/>
              </a:spcAft>
              <a:buSzPts val="1300"/>
              <a:buChar char="■"/>
              <a:defRPr sz="1300"/>
            </a:lvl3pPr>
            <a:lvl4pPr marL="1828800" lvl="3" indent="-311150" rtl="0">
              <a:lnSpc>
                <a:spcPct val="120000"/>
              </a:lnSpc>
              <a:spcBef>
                <a:spcPts val="300"/>
              </a:spcBef>
              <a:spcAft>
                <a:spcPts val="0"/>
              </a:spcAft>
              <a:buSzPts val="1300"/>
              <a:buChar char="●"/>
              <a:defRPr sz="1300"/>
            </a:lvl4pPr>
            <a:lvl5pPr marL="2286000" lvl="4" indent="-311150" rtl="0">
              <a:lnSpc>
                <a:spcPct val="120000"/>
              </a:lnSpc>
              <a:spcBef>
                <a:spcPts val="0"/>
              </a:spcBef>
              <a:spcAft>
                <a:spcPts val="0"/>
              </a:spcAft>
              <a:buSzPts val="1300"/>
              <a:buChar char="○"/>
              <a:defRPr sz="1300"/>
            </a:lvl5pPr>
            <a:lvl6pPr marL="2743200" lvl="5" indent="-311150" rtl="0">
              <a:lnSpc>
                <a:spcPct val="120000"/>
              </a:lnSpc>
              <a:spcBef>
                <a:spcPts val="300"/>
              </a:spcBef>
              <a:spcAft>
                <a:spcPts val="0"/>
              </a:spcAft>
              <a:buSzPts val="1300"/>
              <a:buChar char="■"/>
              <a:defRPr sz="1300"/>
            </a:lvl6pPr>
            <a:lvl7pPr marL="3200400" lvl="6" indent="-311150" rtl="0">
              <a:lnSpc>
                <a:spcPct val="120000"/>
              </a:lnSpc>
              <a:spcBef>
                <a:spcPts val="300"/>
              </a:spcBef>
              <a:spcAft>
                <a:spcPts val="0"/>
              </a:spcAft>
              <a:buSzPts val="1300"/>
              <a:buChar char="●"/>
              <a:defRPr sz="1300"/>
            </a:lvl7pPr>
            <a:lvl8pPr marL="3657600" lvl="7" indent="-311150" rtl="0">
              <a:lnSpc>
                <a:spcPct val="120000"/>
              </a:lnSpc>
              <a:spcBef>
                <a:spcPts val="300"/>
              </a:spcBef>
              <a:spcAft>
                <a:spcPts val="0"/>
              </a:spcAft>
              <a:buSzPts val="1300"/>
              <a:buChar char="○"/>
              <a:defRPr sz="1300"/>
            </a:lvl8pPr>
            <a:lvl9pPr marL="4114800" lvl="8" indent="-311150" rtl="0">
              <a:lnSpc>
                <a:spcPct val="120000"/>
              </a:lnSpc>
              <a:spcBef>
                <a:spcPts val="300"/>
              </a:spcBef>
              <a:spcAft>
                <a:spcPts val="0"/>
              </a:spcAft>
              <a:buSzPts val="1300"/>
              <a:buChar char="■"/>
              <a:defRPr sz="1300"/>
            </a:lvl9pPr>
          </a:lstStyle>
          <a:p>
            <a:endParaRPr/>
          </a:p>
        </p:txBody>
      </p:sp>
      <p:sp>
        <p:nvSpPr>
          <p:cNvPr id="21" name="Google Shape;2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Тема вебинара" type="twoColTx">
  <p:cSld name="TITLE_AND_TWO_COLUMNS">
    <p:spTree>
      <p:nvGrpSpPr>
        <p:cNvPr id="1" name="Shape 22"/>
        <p:cNvGrpSpPr/>
        <p:nvPr/>
      </p:nvGrpSpPr>
      <p:grpSpPr>
        <a:xfrm>
          <a:off x="0" y="0"/>
          <a:ext cx="0" cy="0"/>
          <a:chOff x="0" y="0"/>
          <a:chExt cx="0" cy="0"/>
        </a:xfrm>
      </p:grpSpPr>
      <p:sp>
        <p:nvSpPr>
          <p:cNvPr id="23" name="Google Shape;2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24" name="Google Shape;24;p6"/>
          <p:cNvSpPr txBox="1">
            <a:spLocks noGrp="1"/>
          </p:cNvSpPr>
          <p:nvPr>
            <p:ph type="title"/>
          </p:nvPr>
        </p:nvSpPr>
        <p:spPr>
          <a:xfrm>
            <a:off x="500550" y="821213"/>
            <a:ext cx="8520600" cy="198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 name="Google Shape;25;p6"/>
          <p:cNvSpPr txBox="1">
            <a:spLocks noGrp="1"/>
          </p:cNvSpPr>
          <p:nvPr>
            <p:ph type="subTitle" idx="1"/>
          </p:nvPr>
        </p:nvSpPr>
        <p:spPr>
          <a:xfrm>
            <a:off x="500550" y="457313"/>
            <a:ext cx="77967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9900"/>
              </a:buClr>
              <a:buSzPts val="1500"/>
              <a:buNone/>
              <a:defRPr sz="1500">
                <a:solidFill>
                  <a:srgbClr val="FF9900"/>
                </a:solidFill>
              </a:defRPr>
            </a:lvl1pPr>
            <a:lvl2pPr lvl="1" rtl="0">
              <a:lnSpc>
                <a:spcPct val="100000"/>
              </a:lnSpc>
              <a:spcBef>
                <a:spcPts val="0"/>
              </a:spcBef>
              <a:spcAft>
                <a:spcPts val="0"/>
              </a:spcAft>
              <a:buClr>
                <a:srgbClr val="013D85"/>
              </a:buClr>
              <a:buSzPts val="2300"/>
              <a:buNone/>
              <a:defRPr sz="2300">
                <a:solidFill>
                  <a:srgbClr val="013D85"/>
                </a:solidFill>
              </a:defRPr>
            </a:lvl2pPr>
            <a:lvl3pPr lvl="2" rtl="0">
              <a:lnSpc>
                <a:spcPct val="100000"/>
              </a:lnSpc>
              <a:spcBef>
                <a:spcPts val="0"/>
              </a:spcBef>
              <a:spcAft>
                <a:spcPts val="0"/>
              </a:spcAft>
              <a:buClr>
                <a:srgbClr val="013D85"/>
              </a:buClr>
              <a:buSzPts val="2300"/>
              <a:buNone/>
              <a:defRPr sz="2300">
                <a:solidFill>
                  <a:srgbClr val="013D85"/>
                </a:solidFill>
              </a:defRPr>
            </a:lvl3pPr>
            <a:lvl4pPr lvl="3" rtl="0">
              <a:lnSpc>
                <a:spcPct val="100000"/>
              </a:lnSpc>
              <a:spcBef>
                <a:spcPts val="0"/>
              </a:spcBef>
              <a:spcAft>
                <a:spcPts val="0"/>
              </a:spcAft>
              <a:buClr>
                <a:srgbClr val="013D85"/>
              </a:buClr>
              <a:buSzPts val="2300"/>
              <a:buNone/>
              <a:defRPr sz="2300">
                <a:solidFill>
                  <a:srgbClr val="013D85"/>
                </a:solidFill>
              </a:defRPr>
            </a:lvl4pPr>
            <a:lvl5pPr lvl="4" rtl="0">
              <a:lnSpc>
                <a:spcPct val="100000"/>
              </a:lnSpc>
              <a:spcBef>
                <a:spcPts val="0"/>
              </a:spcBef>
              <a:spcAft>
                <a:spcPts val="0"/>
              </a:spcAft>
              <a:buClr>
                <a:srgbClr val="013D85"/>
              </a:buClr>
              <a:buSzPts val="2300"/>
              <a:buNone/>
              <a:defRPr sz="2300">
                <a:solidFill>
                  <a:srgbClr val="013D85"/>
                </a:solidFill>
              </a:defRPr>
            </a:lvl5pPr>
            <a:lvl6pPr lvl="5" rtl="0">
              <a:lnSpc>
                <a:spcPct val="100000"/>
              </a:lnSpc>
              <a:spcBef>
                <a:spcPts val="0"/>
              </a:spcBef>
              <a:spcAft>
                <a:spcPts val="0"/>
              </a:spcAft>
              <a:buClr>
                <a:srgbClr val="013D85"/>
              </a:buClr>
              <a:buSzPts val="2300"/>
              <a:buNone/>
              <a:defRPr sz="2300">
                <a:solidFill>
                  <a:srgbClr val="013D85"/>
                </a:solidFill>
              </a:defRPr>
            </a:lvl6pPr>
            <a:lvl7pPr lvl="6" rtl="0">
              <a:lnSpc>
                <a:spcPct val="100000"/>
              </a:lnSpc>
              <a:spcBef>
                <a:spcPts val="0"/>
              </a:spcBef>
              <a:spcAft>
                <a:spcPts val="0"/>
              </a:spcAft>
              <a:buClr>
                <a:srgbClr val="013D85"/>
              </a:buClr>
              <a:buSzPts val="2300"/>
              <a:buNone/>
              <a:defRPr sz="2300">
                <a:solidFill>
                  <a:srgbClr val="013D85"/>
                </a:solidFill>
              </a:defRPr>
            </a:lvl7pPr>
            <a:lvl8pPr lvl="7" rtl="0">
              <a:lnSpc>
                <a:spcPct val="100000"/>
              </a:lnSpc>
              <a:spcBef>
                <a:spcPts val="0"/>
              </a:spcBef>
              <a:spcAft>
                <a:spcPts val="0"/>
              </a:spcAft>
              <a:buClr>
                <a:srgbClr val="013D85"/>
              </a:buClr>
              <a:buSzPts val="2300"/>
              <a:buNone/>
              <a:defRPr sz="2300">
                <a:solidFill>
                  <a:srgbClr val="013D85"/>
                </a:solidFill>
              </a:defRPr>
            </a:lvl8pPr>
            <a:lvl9pPr lvl="8" rtl="0">
              <a:lnSpc>
                <a:spcPct val="100000"/>
              </a:lnSpc>
              <a:spcBef>
                <a:spcPts val="0"/>
              </a:spcBef>
              <a:spcAft>
                <a:spcPts val="0"/>
              </a:spcAft>
              <a:buClr>
                <a:srgbClr val="013D85"/>
              </a:buClr>
              <a:buSzPts val="2300"/>
              <a:buNone/>
              <a:defRPr sz="2300">
                <a:solidFill>
                  <a:srgbClr val="013D85"/>
                </a:solidFill>
              </a:defRPr>
            </a:lvl9pPr>
          </a:lstStyle>
          <a:p>
            <a:endParaRPr/>
          </a:p>
        </p:txBody>
      </p:sp>
      <p:sp>
        <p:nvSpPr>
          <p:cNvPr id="26" name="Google Shape;26;p6"/>
          <p:cNvSpPr txBox="1">
            <a:spLocks noGrp="1"/>
          </p:cNvSpPr>
          <p:nvPr>
            <p:ph type="subTitle" idx="2"/>
          </p:nvPr>
        </p:nvSpPr>
        <p:spPr>
          <a:xfrm>
            <a:off x="3135425" y="2978831"/>
            <a:ext cx="58563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b="1"/>
            </a:lvl1pPr>
            <a:lvl2pPr lvl="1" rtl="0">
              <a:lnSpc>
                <a:spcPct val="100000"/>
              </a:lnSpc>
              <a:spcBef>
                <a:spcPts val="0"/>
              </a:spcBef>
              <a:spcAft>
                <a:spcPts val="0"/>
              </a:spcAft>
              <a:buClr>
                <a:srgbClr val="013D85"/>
              </a:buClr>
              <a:buSzPts val="2300"/>
              <a:buNone/>
              <a:defRPr sz="2300" b="1">
                <a:solidFill>
                  <a:srgbClr val="013D85"/>
                </a:solidFill>
              </a:defRPr>
            </a:lvl2pPr>
            <a:lvl3pPr lvl="2" rtl="0">
              <a:lnSpc>
                <a:spcPct val="100000"/>
              </a:lnSpc>
              <a:spcBef>
                <a:spcPts val="0"/>
              </a:spcBef>
              <a:spcAft>
                <a:spcPts val="0"/>
              </a:spcAft>
              <a:buClr>
                <a:srgbClr val="013D85"/>
              </a:buClr>
              <a:buSzPts val="2300"/>
              <a:buNone/>
              <a:defRPr sz="2300" b="1">
                <a:solidFill>
                  <a:srgbClr val="013D85"/>
                </a:solidFill>
              </a:defRPr>
            </a:lvl3pPr>
            <a:lvl4pPr lvl="3" rtl="0">
              <a:lnSpc>
                <a:spcPct val="100000"/>
              </a:lnSpc>
              <a:spcBef>
                <a:spcPts val="0"/>
              </a:spcBef>
              <a:spcAft>
                <a:spcPts val="0"/>
              </a:spcAft>
              <a:buClr>
                <a:srgbClr val="013D85"/>
              </a:buClr>
              <a:buSzPts val="2300"/>
              <a:buNone/>
              <a:defRPr sz="2300" b="1">
                <a:solidFill>
                  <a:srgbClr val="013D85"/>
                </a:solidFill>
              </a:defRPr>
            </a:lvl4pPr>
            <a:lvl5pPr lvl="4" rtl="0">
              <a:lnSpc>
                <a:spcPct val="100000"/>
              </a:lnSpc>
              <a:spcBef>
                <a:spcPts val="0"/>
              </a:spcBef>
              <a:spcAft>
                <a:spcPts val="0"/>
              </a:spcAft>
              <a:buClr>
                <a:srgbClr val="013D85"/>
              </a:buClr>
              <a:buSzPts val="2300"/>
              <a:buNone/>
              <a:defRPr sz="2300" b="1">
                <a:solidFill>
                  <a:srgbClr val="013D85"/>
                </a:solidFill>
              </a:defRPr>
            </a:lvl5pPr>
            <a:lvl6pPr lvl="5" rtl="0">
              <a:lnSpc>
                <a:spcPct val="100000"/>
              </a:lnSpc>
              <a:spcBef>
                <a:spcPts val="0"/>
              </a:spcBef>
              <a:spcAft>
                <a:spcPts val="0"/>
              </a:spcAft>
              <a:buClr>
                <a:srgbClr val="013D85"/>
              </a:buClr>
              <a:buSzPts val="2300"/>
              <a:buNone/>
              <a:defRPr sz="2300" b="1">
                <a:solidFill>
                  <a:srgbClr val="013D85"/>
                </a:solidFill>
              </a:defRPr>
            </a:lvl6pPr>
            <a:lvl7pPr lvl="6" rtl="0">
              <a:lnSpc>
                <a:spcPct val="100000"/>
              </a:lnSpc>
              <a:spcBef>
                <a:spcPts val="0"/>
              </a:spcBef>
              <a:spcAft>
                <a:spcPts val="0"/>
              </a:spcAft>
              <a:buClr>
                <a:srgbClr val="013D85"/>
              </a:buClr>
              <a:buSzPts val="2300"/>
              <a:buNone/>
              <a:defRPr sz="2300" b="1">
                <a:solidFill>
                  <a:srgbClr val="013D85"/>
                </a:solidFill>
              </a:defRPr>
            </a:lvl7pPr>
            <a:lvl8pPr lvl="7" rtl="0">
              <a:lnSpc>
                <a:spcPct val="100000"/>
              </a:lnSpc>
              <a:spcBef>
                <a:spcPts val="0"/>
              </a:spcBef>
              <a:spcAft>
                <a:spcPts val="0"/>
              </a:spcAft>
              <a:buClr>
                <a:srgbClr val="013D85"/>
              </a:buClr>
              <a:buSzPts val="2300"/>
              <a:buNone/>
              <a:defRPr sz="2300" b="1">
                <a:solidFill>
                  <a:srgbClr val="013D85"/>
                </a:solidFill>
              </a:defRPr>
            </a:lvl8pPr>
            <a:lvl9pPr lvl="8" rtl="0">
              <a:lnSpc>
                <a:spcPct val="100000"/>
              </a:lnSpc>
              <a:spcBef>
                <a:spcPts val="0"/>
              </a:spcBef>
              <a:spcAft>
                <a:spcPts val="0"/>
              </a:spcAft>
              <a:buClr>
                <a:srgbClr val="013D85"/>
              </a:buClr>
              <a:buSzPts val="2300"/>
              <a:buNone/>
              <a:defRPr sz="2300" b="1">
                <a:solidFill>
                  <a:srgbClr val="013D85"/>
                </a:solidFill>
              </a:defRPr>
            </a:lvl9pPr>
          </a:lstStyle>
          <a:p>
            <a:endParaRPr/>
          </a:p>
        </p:txBody>
      </p:sp>
      <p:sp>
        <p:nvSpPr>
          <p:cNvPr id="27" name="Google Shape;27;p6"/>
          <p:cNvSpPr txBox="1">
            <a:spLocks noGrp="1"/>
          </p:cNvSpPr>
          <p:nvPr>
            <p:ph type="subTitle" idx="3"/>
          </p:nvPr>
        </p:nvSpPr>
        <p:spPr>
          <a:xfrm>
            <a:off x="3135425" y="3278981"/>
            <a:ext cx="58563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28" name="Google Shape;28;p6"/>
          <p:cNvSpPr txBox="1">
            <a:spLocks noGrp="1"/>
          </p:cNvSpPr>
          <p:nvPr>
            <p:ph type="subTitle" idx="4"/>
          </p:nvPr>
        </p:nvSpPr>
        <p:spPr>
          <a:xfrm>
            <a:off x="3135425" y="3662550"/>
            <a:ext cx="5856300" cy="10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397">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Разделительный слайд">
  <p:cSld name="MAIN_POINT">
    <p:spTree>
      <p:nvGrpSpPr>
        <p:cNvPr id="1" name="Shape 29"/>
        <p:cNvGrpSpPr/>
        <p:nvPr/>
      </p:nvGrpSpPr>
      <p:grpSpPr>
        <a:xfrm>
          <a:off x="0" y="0"/>
          <a:ext cx="0" cy="0"/>
          <a:chOff x="0" y="0"/>
          <a:chExt cx="0" cy="0"/>
        </a:xfrm>
      </p:grpSpPr>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pic>
        <p:nvPicPr>
          <p:cNvPr id="31" name="Google Shape;31;p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2" name="Google Shape;32;p7"/>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600"/>
              <a:buNone/>
              <a:defRPr sz="4600">
                <a:solidFill>
                  <a:schemeClr val="lt1"/>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О себе">
  <p:cSld name="CUSTOM_1">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8"/>
          <p:cNvSpPr txBox="1">
            <a:spLocks noGrp="1"/>
          </p:cNvSpPr>
          <p:nvPr>
            <p:ph type="subTitle" idx="1"/>
          </p:nvPr>
        </p:nvSpPr>
        <p:spPr>
          <a:xfrm>
            <a:off x="3891775" y="1716281"/>
            <a:ext cx="43917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b="1"/>
            </a:lvl1pPr>
            <a:lvl2pPr lvl="1" rtl="0">
              <a:lnSpc>
                <a:spcPct val="100000"/>
              </a:lnSpc>
              <a:spcBef>
                <a:spcPts val="0"/>
              </a:spcBef>
              <a:spcAft>
                <a:spcPts val="0"/>
              </a:spcAft>
              <a:buClr>
                <a:schemeClr val="dk1"/>
              </a:buClr>
              <a:buSzPts val="2300"/>
              <a:buNone/>
              <a:defRPr sz="2300" b="1">
                <a:solidFill>
                  <a:schemeClr val="dk1"/>
                </a:solidFill>
              </a:defRPr>
            </a:lvl2pPr>
            <a:lvl3pPr lvl="2" rtl="0">
              <a:lnSpc>
                <a:spcPct val="100000"/>
              </a:lnSpc>
              <a:spcBef>
                <a:spcPts val="0"/>
              </a:spcBef>
              <a:spcAft>
                <a:spcPts val="0"/>
              </a:spcAft>
              <a:buClr>
                <a:schemeClr val="dk1"/>
              </a:buClr>
              <a:buSzPts val="2300"/>
              <a:buNone/>
              <a:defRPr sz="2300" b="1">
                <a:solidFill>
                  <a:schemeClr val="dk1"/>
                </a:solidFill>
              </a:defRPr>
            </a:lvl3pPr>
            <a:lvl4pPr lvl="3" rtl="0">
              <a:lnSpc>
                <a:spcPct val="100000"/>
              </a:lnSpc>
              <a:spcBef>
                <a:spcPts val="0"/>
              </a:spcBef>
              <a:spcAft>
                <a:spcPts val="0"/>
              </a:spcAft>
              <a:buClr>
                <a:schemeClr val="dk1"/>
              </a:buClr>
              <a:buSzPts val="2300"/>
              <a:buNone/>
              <a:defRPr sz="2300" b="1">
                <a:solidFill>
                  <a:schemeClr val="dk1"/>
                </a:solidFill>
              </a:defRPr>
            </a:lvl4pPr>
            <a:lvl5pPr lvl="4" rtl="0">
              <a:lnSpc>
                <a:spcPct val="100000"/>
              </a:lnSpc>
              <a:spcBef>
                <a:spcPts val="0"/>
              </a:spcBef>
              <a:spcAft>
                <a:spcPts val="0"/>
              </a:spcAft>
              <a:buClr>
                <a:schemeClr val="dk1"/>
              </a:buClr>
              <a:buSzPts val="2300"/>
              <a:buNone/>
              <a:defRPr sz="2300" b="1">
                <a:solidFill>
                  <a:schemeClr val="dk1"/>
                </a:solidFill>
              </a:defRPr>
            </a:lvl5pPr>
            <a:lvl6pPr lvl="5" rtl="0">
              <a:lnSpc>
                <a:spcPct val="100000"/>
              </a:lnSpc>
              <a:spcBef>
                <a:spcPts val="0"/>
              </a:spcBef>
              <a:spcAft>
                <a:spcPts val="0"/>
              </a:spcAft>
              <a:buClr>
                <a:schemeClr val="dk1"/>
              </a:buClr>
              <a:buSzPts val="2300"/>
              <a:buNone/>
              <a:defRPr sz="2300" b="1">
                <a:solidFill>
                  <a:schemeClr val="dk1"/>
                </a:solidFill>
              </a:defRPr>
            </a:lvl6pPr>
            <a:lvl7pPr lvl="6" rtl="0">
              <a:lnSpc>
                <a:spcPct val="100000"/>
              </a:lnSpc>
              <a:spcBef>
                <a:spcPts val="0"/>
              </a:spcBef>
              <a:spcAft>
                <a:spcPts val="0"/>
              </a:spcAft>
              <a:buClr>
                <a:schemeClr val="dk1"/>
              </a:buClr>
              <a:buSzPts val="2300"/>
              <a:buNone/>
              <a:defRPr sz="2300" b="1">
                <a:solidFill>
                  <a:schemeClr val="dk1"/>
                </a:solidFill>
              </a:defRPr>
            </a:lvl7pPr>
            <a:lvl8pPr lvl="7" rtl="0">
              <a:lnSpc>
                <a:spcPct val="100000"/>
              </a:lnSpc>
              <a:spcBef>
                <a:spcPts val="0"/>
              </a:spcBef>
              <a:spcAft>
                <a:spcPts val="0"/>
              </a:spcAft>
              <a:buClr>
                <a:schemeClr val="dk1"/>
              </a:buClr>
              <a:buSzPts val="2300"/>
              <a:buNone/>
              <a:defRPr sz="2300" b="1">
                <a:solidFill>
                  <a:schemeClr val="dk1"/>
                </a:solidFill>
              </a:defRPr>
            </a:lvl8pPr>
            <a:lvl9pPr lvl="8" rtl="0">
              <a:lnSpc>
                <a:spcPct val="100000"/>
              </a:lnSpc>
              <a:spcBef>
                <a:spcPts val="0"/>
              </a:spcBef>
              <a:spcAft>
                <a:spcPts val="0"/>
              </a:spcAft>
              <a:buClr>
                <a:schemeClr val="dk1"/>
              </a:buClr>
              <a:buSzPts val="2300"/>
              <a:buNone/>
              <a:defRPr sz="2300" b="1">
                <a:solidFill>
                  <a:schemeClr val="dk1"/>
                </a:solidFill>
              </a:defRPr>
            </a:lvl9pPr>
          </a:lstStyle>
          <a:p>
            <a:endParaRPr/>
          </a:p>
        </p:txBody>
      </p:sp>
      <p:sp>
        <p:nvSpPr>
          <p:cNvPr id="36" name="Google Shape;36;p8"/>
          <p:cNvSpPr txBox="1">
            <a:spLocks noGrp="1"/>
          </p:cNvSpPr>
          <p:nvPr>
            <p:ph type="subTitle" idx="2"/>
          </p:nvPr>
        </p:nvSpPr>
        <p:spPr>
          <a:xfrm>
            <a:off x="3891775" y="2252801"/>
            <a:ext cx="5095200" cy="2511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Раздел+описание">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title"/>
          </p:nvPr>
        </p:nvSpPr>
        <p:spPr>
          <a:xfrm>
            <a:off x="609075" y="1220875"/>
            <a:ext cx="4045200" cy="14823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sz="3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609075" y="2916213"/>
            <a:ext cx="4045200" cy="1235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700"/>
              <a:buNone/>
              <a:defRPr sz="1700"/>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41" name="Google Shape;4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1150">
              <a:spcBef>
                <a:spcPts val="0"/>
              </a:spcBef>
              <a:spcAft>
                <a:spcPts val="0"/>
              </a:spcAft>
              <a:buSzPts val="1300"/>
              <a:buChar char="■"/>
              <a:defRPr/>
            </a:lvl3pPr>
            <a:lvl4pPr marL="1828800" lvl="3" indent="-311150">
              <a:spcBef>
                <a:spcPts val="0"/>
              </a:spcBef>
              <a:spcAft>
                <a:spcPts val="0"/>
              </a:spcAft>
              <a:buSzPts val="1300"/>
              <a:buChar char="●"/>
              <a:defRPr/>
            </a:lvl4pPr>
            <a:lvl5pPr marL="2286000" lvl="4" indent="-311150">
              <a:spcBef>
                <a:spcPts val="0"/>
              </a:spcBef>
              <a:spcAft>
                <a:spcPts val="0"/>
              </a:spcAft>
              <a:buSzPts val="1300"/>
              <a:buChar char="○"/>
              <a:defRPr/>
            </a:lvl5pPr>
            <a:lvl6pPr marL="2743200" lvl="5" indent="-311150">
              <a:spcBef>
                <a:spcPts val="0"/>
              </a:spcBef>
              <a:spcAft>
                <a:spcPts val="0"/>
              </a:spcAft>
              <a:buSzPts val="1300"/>
              <a:buChar char="■"/>
              <a:defRPr/>
            </a:lvl6pPr>
            <a:lvl7pPr marL="3200400" lvl="6" indent="-311150">
              <a:spcBef>
                <a:spcPts val="0"/>
              </a:spcBef>
              <a:spcAft>
                <a:spcPts val="0"/>
              </a:spcAft>
              <a:buSzPts val="1300"/>
              <a:buChar char="●"/>
              <a:defRPr/>
            </a:lvl7pPr>
            <a:lvl8pPr marL="3657600" lvl="7" indent="-311150">
              <a:spcBef>
                <a:spcPts val="0"/>
              </a:spcBef>
              <a:spcAft>
                <a:spcPts val="0"/>
              </a:spcAft>
              <a:buSzPts val="1300"/>
              <a:buChar char="○"/>
              <a:defRPr/>
            </a:lvl8pPr>
            <a:lvl9pPr marL="4114800" lvl="8" indent="-311150">
              <a:spcBef>
                <a:spcPts val="0"/>
              </a:spcBef>
              <a:spcAft>
                <a:spcPts val="0"/>
              </a:spcAft>
              <a:buSzPts val="1300"/>
              <a:buChar char="■"/>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
        <p:cNvGrpSpPr/>
        <p:nvPr/>
      </p:nvGrpSpPr>
      <p:grpSpPr>
        <a:xfrm>
          <a:off x="0" y="0"/>
          <a:ext cx="0" cy="0"/>
          <a:chOff x="0" y="0"/>
          <a:chExt cx="0" cy="0"/>
        </a:xfrm>
      </p:grpSpPr>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1.jp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100"/>
              <a:buFont typeface="Roboto"/>
              <a:buNone/>
              <a:defRPr sz="3100" b="1">
                <a:solidFill>
                  <a:schemeClr val="dk1"/>
                </a:solidFill>
                <a:latin typeface="Roboto"/>
                <a:ea typeface="Roboto"/>
                <a:cs typeface="Roboto"/>
                <a:sym typeface="Roboto"/>
              </a:defRPr>
            </a:lvl1pPr>
            <a:lvl2pPr lvl="1">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24350" y="1578869"/>
            <a:ext cx="8520600" cy="3416400"/>
          </a:xfrm>
          <a:prstGeom prst="rect">
            <a:avLst/>
          </a:prstGeom>
          <a:noFill/>
          <a:ln>
            <a:noFill/>
          </a:ln>
        </p:spPr>
        <p:txBody>
          <a:bodyPr spcFirstLastPara="1" wrap="square" lIns="91425" tIns="91425" rIns="91425" bIns="91425" anchor="t" anchorCtr="0">
            <a:normAutofit/>
          </a:bodyPr>
          <a:lstStyle>
            <a:lvl1pPr marL="457200" lvl="0" indent="-336550">
              <a:lnSpc>
                <a:spcPct val="120000"/>
              </a:lnSpc>
              <a:spcBef>
                <a:spcPts val="0"/>
              </a:spcBef>
              <a:spcAft>
                <a:spcPts val="0"/>
              </a:spcAft>
              <a:buClr>
                <a:schemeClr val="dk1"/>
              </a:buClr>
              <a:buSzPts val="1700"/>
              <a:buFont typeface="Roboto"/>
              <a:buChar char="●"/>
              <a:defRPr sz="1700">
                <a:solidFill>
                  <a:schemeClr val="dk1"/>
                </a:solidFill>
                <a:latin typeface="Roboto"/>
                <a:ea typeface="Roboto"/>
                <a:cs typeface="Roboto"/>
                <a:sym typeface="Roboto"/>
              </a:defRPr>
            </a:lvl1pPr>
            <a:lvl2pPr marL="914400" lvl="1" indent="-323850">
              <a:lnSpc>
                <a:spcPct val="12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3pPr>
            <a:lvl4pPr marL="1828800" lvl="3"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4pPr>
            <a:lvl5pPr marL="2286000" lvl="4"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5pPr>
            <a:lvl6pPr marL="2743200" lvl="5"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6pPr>
            <a:lvl7pPr marL="3200400" lvl="6"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7pPr>
            <a:lvl8pPr marL="3657600" lvl="7"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8pPr>
            <a:lvl9pPr marL="4114800" lvl="8"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5">
            <a:alphaModFix/>
          </a:blip>
          <a:stretch>
            <a:fillRect/>
          </a:stretch>
        </a:blipFill>
        <a:effectLst/>
      </p:bgPr>
    </p:bg>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100"/>
              <a:buFont typeface="Roboto"/>
              <a:buNone/>
              <a:defRPr sz="3100" b="1">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71" name="Google Shape;71;p17"/>
          <p:cNvSpPr txBox="1">
            <a:spLocks noGrp="1"/>
          </p:cNvSpPr>
          <p:nvPr>
            <p:ph type="body" idx="1"/>
          </p:nvPr>
        </p:nvSpPr>
        <p:spPr>
          <a:xfrm>
            <a:off x="424350" y="1578869"/>
            <a:ext cx="8520600" cy="3416400"/>
          </a:xfrm>
          <a:prstGeom prst="rect">
            <a:avLst/>
          </a:prstGeom>
          <a:noFill/>
          <a:ln>
            <a:noFill/>
          </a:ln>
        </p:spPr>
        <p:txBody>
          <a:bodyPr spcFirstLastPara="1" wrap="square" lIns="91425" tIns="91425" rIns="91425" bIns="91425" anchor="t" anchorCtr="0">
            <a:normAutofit/>
          </a:bodyPr>
          <a:lstStyle>
            <a:lvl1pPr marL="457200" lvl="0" indent="-336550" rtl="0">
              <a:lnSpc>
                <a:spcPct val="120000"/>
              </a:lnSpc>
              <a:spcBef>
                <a:spcPts val="0"/>
              </a:spcBef>
              <a:spcAft>
                <a:spcPts val="0"/>
              </a:spcAft>
              <a:buClr>
                <a:schemeClr val="dk1"/>
              </a:buClr>
              <a:buSzPts val="1700"/>
              <a:buFont typeface="Roboto"/>
              <a:buChar char="●"/>
              <a:defRPr sz="1700">
                <a:solidFill>
                  <a:schemeClr val="dk1"/>
                </a:solidFill>
                <a:latin typeface="Roboto"/>
                <a:ea typeface="Roboto"/>
                <a:cs typeface="Roboto"/>
                <a:sym typeface="Roboto"/>
              </a:defRPr>
            </a:lvl1pPr>
            <a:lvl2pPr marL="914400" lvl="1" indent="-323850" rtl="0">
              <a:lnSpc>
                <a:spcPct val="12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3pPr>
            <a:lvl4pPr marL="1828800" lvl="3"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4pPr>
            <a:lvl5pPr marL="2286000" lvl="4"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5pPr>
            <a:lvl6pPr marL="2743200" lvl="5"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6pPr>
            <a:lvl7pPr marL="3200400" lvl="6"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7pPr>
            <a:lvl8pPr marL="3657600" lvl="7"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8pPr>
            <a:lvl9pPr marL="4114800" lvl="8"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9pPr>
          </a:lstStyle>
          <a:p>
            <a:endParaRPr/>
          </a:p>
        </p:txBody>
      </p:sp>
      <p:sp>
        <p:nvSpPr>
          <p:cNvPr id="72" name="Google Shape;72;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hyperlink" Target="https://otusbook.notion.site/Otus-Heroes-8736ea4e22294c6e8794fbbc167df612"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34.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hyperlink" Target="https://gymnasium.farama.org/index.html" TargetMode="Externa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vmlDrawing" Target="../drawings/vmlDrawing1.v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19.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hyperlink" Target="https://realpython.com/intro-to-pyenv/" TargetMode="External"/><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hyperlink" Target="https://pytorch.org/" TargetMode="External"/><Relationship Id="rId5" Type="http://schemas.openxmlformats.org/officeDocument/2006/relationships/hyperlink" Target="https://gymnasium.farama.org/" TargetMode="External"/><Relationship Id="rId4" Type="http://schemas.openxmlformats.org/officeDocument/2006/relationships/hyperlink" Target="https://developers.google.com/earth-engine/guides/python_install-conda"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jupyter.org/install" TargetMode="External"/><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hyperlink" Target="https://pypi.org/project/opencv-python/"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hyperlink" Target="https://www.youtube.com/watch?v=WXuK6gekU1Y" TargetMode="External"/><Relationship Id="rId2" Type="http://schemas.openxmlformats.org/officeDocument/2006/relationships/notesSlide" Target="../notesSlides/notesSlide57.xml"/><Relationship Id="rId1" Type="http://schemas.openxmlformats.org/officeDocument/2006/relationships/slideLayout" Target="../slideLayouts/slideLayout10.xml"/><Relationship Id="rId6" Type="http://schemas.openxmlformats.org/officeDocument/2006/relationships/hyperlink" Target="https://www.deepmind.com/blog/optimising-computer-systems-with-more-generalised-ai-tools" TargetMode="External"/><Relationship Id="rId5" Type="http://schemas.openxmlformats.org/officeDocument/2006/relationships/hyperlink" Target="https://www.youtube.com/watch?v=ExrXs7PCQpU&amp;list=PLqYmG7hTraZBiUr6_Qf8YTS2Oqy3OGZEj&amp;index=12" TargetMode="External"/><Relationship Id="rId4" Type="http://schemas.openxmlformats.org/officeDocument/2006/relationships/hyperlink" Target="https://www.youtube.com/watch?v=UuhECwm31dM"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10.xml"/><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3.xml"/><Relationship Id="rId1" Type="http://schemas.openxmlformats.org/officeDocument/2006/relationships/slideLayout" Target="../slideLayouts/slideLayout10.xml"/><Relationship Id="rId5" Type="http://schemas.openxmlformats.org/officeDocument/2006/relationships/image" Target="../media/image72.png"/><Relationship Id="rId4" Type="http://schemas.openxmlformats.org/officeDocument/2006/relationships/image" Target="../media/image7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2"/>
          <p:cNvSpPr txBox="1">
            <a:spLocks noGrp="1"/>
          </p:cNvSpPr>
          <p:nvPr>
            <p:ph type="subTitle" idx="1"/>
          </p:nvPr>
        </p:nvSpPr>
        <p:spPr>
          <a:xfrm>
            <a:off x="944650" y="4350425"/>
            <a:ext cx="8293200" cy="480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t>otus.ru</a:t>
            </a:r>
            <a:endParaRPr/>
          </a:p>
        </p:txBody>
      </p:sp>
      <p:sp>
        <p:nvSpPr>
          <p:cNvPr id="134" name="Google Shape;134;p32"/>
          <p:cNvSpPr txBox="1">
            <a:spLocks noGrp="1"/>
          </p:cNvSpPr>
          <p:nvPr>
            <p:ph type="title"/>
          </p:nvPr>
        </p:nvSpPr>
        <p:spPr>
          <a:xfrm>
            <a:off x="944650" y="1769200"/>
            <a:ext cx="7379700" cy="23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t>Reinforcement Learning</a:t>
            </a:r>
            <a:endParaRPr/>
          </a:p>
          <a:p>
            <a:pPr marL="0" lvl="0" indent="0" algn="l" rtl="0">
              <a:spcBef>
                <a:spcPts val="0"/>
              </a:spcBef>
              <a:spcAft>
                <a:spcPts val="0"/>
              </a:spcAft>
              <a:buNone/>
            </a:pPr>
            <a:r>
              <a:rPr lang="ru" sz="3600"/>
              <a:t>Введение</a:t>
            </a:r>
            <a:r>
              <a:rPr lang="ru"/>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1"/>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Расскажите о себе</a:t>
            </a:r>
            <a:endParaRPr/>
          </a:p>
        </p:txBody>
      </p:sp>
      <p:sp>
        <p:nvSpPr>
          <p:cNvPr id="240" name="Google Shape;240;p41"/>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a:solidFill>
                  <a:srgbClr val="FF9900"/>
                </a:solidFill>
              </a:rPr>
              <a:t>Напишите, пожалуйста, в чат или скажите голосом </a:t>
            </a:r>
            <a:endParaRPr sz="1500" b="1">
              <a:solidFill>
                <a:srgbClr val="FF9900"/>
              </a:solidFill>
            </a:endParaRPr>
          </a:p>
        </p:txBody>
      </p:sp>
      <p:pic>
        <p:nvPicPr>
          <p:cNvPr id="241" name="Google Shape;241;p41"/>
          <p:cNvPicPr preferRelativeResize="0"/>
          <p:nvPr/>
        </p:nvPicPr>
        <p:blipFill rotWithShape="1">
          <a:blip r:embed="rId3">
            <a:alphaModFix/>
          </a:blip>
          <a:srcRect/>
          <a:stretch/>
        </p:blipFill>
        <p:spPr>
          <a:xfrm>
            <a:off x="1146925" y="1880900"/>
            <a:ext cx="730678" cy="730679"/>
          </a:xfrm>
          <a:prstGeom prst="rect">
            <a:avLst/>
          </a:prstGeom>
          <a:noFill/>
          <a:ln>
            <a:noFill/>
          </a:ln>
        </p:spPr>
      </p:pic>
      <p:pic>
        <p:nvPicPr>
          <p:cNvPr id="242" name="Google Shape;242;p41"/>
          <p:cNvPicPr preferRelativeResize="0"/>
          <p:nvPr/>
        </p:nvPicPr>
        <p:blipFill rotWithShape="1">
          <a:blip r:embed="rId4">
            <a:alphaModFix/>
          </a:blip>
          <a:srcRect/>
          <a:stretch/>
        </p:blipFill>
        <p:spPr>
          <a:xfrm>
            <a:off x="4710173" y="1880910"/>
            <a:ext cx="730678" cy="730658"/>
          </a:xfrm>
          <a:prstGeom prst="rect">
            <a:avLst/>
          </a:prstGeom>
          <a:noFill/>
          <a:ln>
            <a:noFill/>
          </a:ln>
        </p:spPr>
      </p:pic>
      <p:pic>
        <p:nvPicPr>
          <p:cNvPr id="243" name="Google Shape;243;p41"/>
          <p:cNvPicPr preferRelativeResize="0"/>
          <p:nvPr/>
        </p:nvPicPr>
        <p:blipFill rotWithShape="1">
          <a:blip r:embed="rId5">
            <a:alphaModFix/>
          </a:blip>
          <a:srcRect/>
          <a:stretch/>
        </p:blipFill>
        <p:spPr>
          <a:xfrm>
            <a:off x="1146925" y="2982867"/>
            <a:ext cx="730678" cy="730679"/>
          </a:xfrm>
          <a:prstGeom prst="rect">
            <a:avLst/>
          </a:prstGeom>
          <a:noFill/>
          <a:ln>
            <a:noFill/>
          </a:ln>
        </p:spPr>
      </p:pic>
      <p:sp>
        <p:nvSpPr>
          <p:cNvPr id="244" name="Google Shape;244;p41"/>
          <p:cNvSpPr txBox="1"/>
          <p:nvPr/>
        </p:nvSpPr>
        <p:spPr>
          <a:xfrm>
            <a:off x="2006125" y="2038489"/>
            <a:ext cx="2475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Как вас зовут?</a:t>
            </a:r>
            <a:endParaRPr sz="1500">
              <a:latin typeface="Roboto"/>
              <a:ea typeface="Roboto"/>
              <a:cs typeface="Roboto"/>
              <a:sym typeface="Roboto"/>
            </a:endParaRPr>
          </a:p>
        </p:txBody>
      </p:sp>
      <p:sp>
        <p:nvSpPr>
          <p:cNvPr id="245" name="Google Shape;245;p41"/>
          <p:cNvSpPr txBox="1"/>
          <p:nvPr/>
        </p:nvSpPr>
        <p:spPr>
          <a:xfrm>
            <a:off x="5561550" y="2038489"/>
            <a:ext cx="3231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Какой опыт в IT?</a:t>
            </a:r>
            <a:endParaRPr sz="1500">
              <a:latin typeface="Roboto"/>
              <a:ea typeface="Roboto"/>
              <a:cs typeface="Roboto"/>
              <a:sym typeface="Roboto"/>
            </a:endParaRPr>
          </a:p>
        </p:txBody>
      </p:sp>
      <p:sp>
        <p:nvSpPr>
          <p:cNvPr id="246" name="Google Shape;246;p41"/>
          <p:cNvSpPr txBox="1"/>
          <p:nvPr/>
        </p:nvSpPr>
        <p:spPr>
          <a:xfrm>
            <a:off x="2006125" y="3024956"/>
            <a:ext cx="2475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Какие ожидания</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от курса?</a:t>
            </a:r>
            <a:endParaRPr sz="1500">
              <a:latin typeface="Roboto"/>
              <a:ea typeface="Roboto"/>
              <a:cs typeface="Roboto"/>
              <a:sym typeface="Roboto"/>
            </a:endParaRPr>
          </a:p>
        </p:txBody>
      </p:sp>
      <p:pic>
        <p:nvPicPr>
          <p:cNvPr id="247" name="Google Shape;247;p41"/>
          <p:cNvPicPr preferRelativeResize="0"/>
          <p:nvPr/>
        </p:nvPicPr>
        <p:blipFill rotWithShape="1">
          <a:blip r:embed="rId6">
            <a:alphaModFix/>
          </a:blip>
          <a:srcRect/>
          <a:stretch/>
        </p:blipFill>
        <p:spPr>
          <a:xfrm>
            <a:off x="4728355" y="2996505"/>
            <a:ext cx="703404" cy="703402"/>
          </a:xfrm>
          <a:prstGeom prst="rect">
            <a:avLst/>
          </a:prstGeom>
          <a:noFill/>
          <a:ln>
            <a:noFill/>
          </a:ln>
        </p:spPr>
      </p:pic>
      <p:sp>
        <p:nvSpPr>
          <p:cNvPr id="248" name="Google Shape;248;p41"/>
          <p:cNvSpPr txBox="1"/>
          <p:nvPr/>
        </p:nvSpPr>
        <p:spPr>
          <a:xfrm>
            <a:off x="5561550" y="2909606"/>
            <a:ext cx="27687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Заполните информацию</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в разделе «О себе»</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в личном кабинете</a:t>
            </a:r>
            <a:endParaRPr sz="15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2"/>
          <p:cNvSpPr txBox="1">
            <a:spLocks noGrp="1"/>
          </p:cNvSpPr>
          <p:nvPr>
            <p:ph type="title"/>
          </p:nvPr>
        </p:nvSpPr>
        <p:spPr>
          <a:xfrm>
            <a:off x="500550" y="248043"/>
            <a:ext cx="8520600" cy="82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Как подготовиться к обучению</a:t>
            </a:r>
            <a:endParaRPr/>
          </a:p>
        </p:txBody>
      </p:sp>
      <p:sp>
        <p:nvSpPr>
          <p:cNvPr id="254" name="Google Shape;254;p42"/>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600" b="1" u="sng">
                <a:solidFill>
                  <a:schemeClr val="hlink"/>
                </a:solidFill>
                <a:hlinkClick r:id="rId3"/>
              </a:rPr>
              <a:t>Полезный курс о том, как эффективно учиться </a:t>
            </a:r>
            <a:endParaRPr sz="1600" b="1">
              <a:solidFill>
                <a:srgbClr val="FF9900"/>
              </a:solidFill>
            </a:endParaRPr>
          </a:p>
        </p:txBody>
      </p:sp>
      <p:sp>
        <p:nvSpPr>
          <p:cNvPr id="255" name="Google Shape;255;p42"/>
          <p:cNvSpPr txBox="1"/>
          <p:nvPr/>
        </p:nvSpPr>
        <p:spPr>
          <a:xfrm>
            <a:off x="2006125" y="2050013"/>
            <a:ext cx="2475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256" name="Google Shape;256;p42"/>
          <p:cNvSpPr txBox="1"/>
          <p:nvPr/>
        </p:nvSpPr>
        <p:spPr>
          <a:xfrm>
            <a:off x="2006125" y="2974763"/>
            <a:ext cx="2475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257" name="Google Shape;257;p42"/>
          <p:cNvSpPr txBox="1"/>
          <p:nvPr/>
        </p:nvSpPr>
        <p:spPr>
          <a:xfrm>
            <a:off x="6131100" y="2909606"/>
            <a:ext cx="2768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latin typeface="Roboto"/>
              <a:ea typeface="Roboto"/>
              <a:cs typeface="Roboto"/>
              <a:sym typeface="Roboto"/>
            </a:endParaRPr>
          </a:p>
        </p:txBody>
      </p:sp>
      <p:pic>
        <p:nvPicPr>
          <p:cNvPr id="258" name="Google Shape;258;p42"/>
          <p:cNvPicPr preferRelativeResize="0"/>
          <p:nvPr/>
        </p:nvPicPr>
        <p:blipFill>
          <a:blip r:embed="rId4">
            <a:alphaModFix/>
          </a:blip>
          <a:stretch>
            <a:fillRect/>
          </a:stretch>
        </p:blipFill>
        <p:spPr>
          <a:xfrm>
            <a:off x="500550" y="1222130"/>
            <a:ext cx="1856475" cy="827883"/>
          </a:xfrm>
          <a:prstGeom prst="rect">
            <a:avLst/>
          </a:prstGeom>
          <a:noFill/>
          <a:ln>
            <a:noFill/>
          </a:ln>
        </p:spPr>
      </p:pic>
      <p:pic>
        <p:nvPicPr>
          <p:cNvPr id="259" name="Google Shape;259;p42"/>
          <p:cNvPicPr preferRelativeResize="0"/>
          <p:nvPr/>
        </p:nvPicPr>
        <p:blipFill>
          <a:blip r:embed="rId5">
            <a:alphaModFix/>
          </a:blip>
          <a:stretch>
            <a:fillRect/>
          </a:stretch>
        </p:blipFill>
        <p:spPr>
          <a:xfrm>
            <a:off x="360000" y="2102681"/>
            <a:ext cx="3835574" cy="2718694"/>
          </a:xfrm>
          <a:prstGeom prst="rect">
            <a:avLst/>
          </a:prstGeom>
          <a:noFill/>
          <a:ln>
            <a:noFill/>
          </a:ln>
        </p:spPr>
      </p:pic>
      <p:sp>
        <p:nvSpPr>
          <p:cNvPr id="260" name="Google Shape;260;p42"/>
          <p:cNvSpPr txBox="1"/>
          <p:nvPr/>
        </p:nvSpPr>
        <p:spPr>
          <a:xfrm>
            <a:off x="2831425" y="1872769"/>
            <a:ext cx="5709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3"/>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О курсе</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Карта курса</a:t>
            </a:r>
            <a:endParaRPr/>
          </a:p>
        </p:txBody>
      </p:sp>
      <p:sp>
        <p:nvSpPr>
          <p:cNvPr id="271" name="Google Shape;271;p44"/>
          <p:cNvSpPr/>
          <p:nvPr/>
        </p:nvSpPr>
        <p:spPr>
          <a:xfrm>
            <a:off x="5805200" y="627325"/>
            <a:ext cx="2612467" cy="579300"/>
          </a:xfrm>
          <a:prstGeom prst="roundRect">
            <a:avLst>
              <a:gd name="adj" fmla="val 16667"/>
            </a:avLst>
          </a:prstGeom>
          <a:solidFill>
            <a:srgbClr val="FFD966"/>
          </a:solidFill>
          <a:ln>
            <a:noFill/>
          </a:ln>
          <a:effectLst>
            <a:glow rad="139700">
              <a:schemeClr val="accent1">
                <a:satMod val="175000"/>
                <a:alpha val="40000"/>
              </a:schemeClr>
            </a:glow>
          </a:effectLst>
        </p:spPr>
        <p:txBody>
          <a:bodyPr spcFirstLastPara="1" wrap="square" lIns="162000" tIns="91425" rIns="162000" bIns="91425" anchor="ctr" anchorCtr="0">
            <a:noAutofit/>
          </a:bodyPr>
          <a:lstStyle/>
          <a:p>
            <a:r>
              <a:rPr lang="ru" sz="1600" dirty="0">
                <a:solidFill>
                  <a:srgbClr val="1F1F1F"/>
                </a:solidFill>
                <a:latin typeface="Google Sans"/>
                <a:sym typeface="Roboto"/>
              </a:rPr>
              <a:t>Введение</a:t>
            </a:r>
            <a:endParaRPr sz="1600" dirty="0">
              <a:solidFill>
                <a:srgbClr val="1F1F1F"/>
              </a:solidFill>
              <a:latin typeface="Google Sans"/>
              <a:sym typeface="Roboto"/>
            </a:endParaRPr>
          </a:p>
          <a:p>
            <a:r>
              <a:rPr lang="ru" sz="1600" dirty="0">
                <a:solidFill>
                  <a:srgbClr val="1F1F1F"/>
                </a:solidFill>
                <a:latin typeface="Google Sans"/>
                <a:sym typeface="Roboto"/>
              </a:rPr>
              <a:t>в Reinforcement Learning</a:t>
            </a:r>
            <a:endParaRPr sz="1600" dirty="0">
              <a:solidFill>
                <a:srgbClr val="1F1F1F"/>
              </a:solidFill>
              <a:latin typeface="Google Sans"/>
              <a:sym typeface="Roboto"/>
            </a:endParaRPr>
          </a:p>
        </p:txBody>
      </p:sp>
      <p:sp>
        <p:nvSpPr>
          <p:cNvPr id="272" name="Google Shape;272;p44"/>
          <p:cNvSpPr/>
          <p:nvPr/>
        </p:nvSpPr>
        <p:spPr>
          <a:xfrm>
            <a:off x="1897875" y="1638275"/>
            <a:ext cx="24732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Deep Reinforcement Learning</a:t>
            </a:r>
            <a:endParaRPr sz="1300">
              <a:solidFill>
                <a:schemeClr val="dk1"/>
              </a:solidFill>
              <a:latin typeface="Roboto"/>
              <a:ea typeface="Roboto"/>
              <a:cs typeface="Roboto"/>
              <a:sym typeface="Roboto"/>
            </a:endParaRPr>
          </a:p>
        </p:txBody>
      </p:sp>
      <p:sp>
        <p:nvSpPr>
          <p:cNvPr id="273" name="Google Shape;273;p44"/>
          <p:cNvSpPr/>
          <p:nvPr/>
        </p:nvSpPr>
        <p:spPr>
          <a:xfrm>
            <a:off x="5205883" y="1847803"/>
            <a:ext cx="22032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Оптимальное управление </a:t>
            </a:r>
            <a:endParaRPr sz="1300">
              <a:solidFill>
                <a:schemeClr val="dk1"/>
              </a:solidFill>
              <a:latin typeface="Roboto"/>
              <a:ea typeface="Roboto"/>
              <a:cs typeface="Roboto"/>
              <a:sym typeface="Roboto"/>
            </a:endParaRPr>
          </a:p>
        </p:txBody>
      </p:sp>
      <p:sp>
        <p:nvSpPr>
          <p:cNvPr id="274" name="Google Shape;274;p44"/>
          <p:cNvSpPr/>
          <p:nvPr/>
        </p:nvSpPr>
        <p:spPr>
          <a:xfrm>
            <a:off x="1116500" y="3022738"/>
            <a:ext cx="29706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Reinforcement Learning в реальных задачах</a:t>
            </a:r>
            <a:endParaRPr sz="1300">
              <a:solidFill>
                <a:schemeClr val="dk1"/>
              </a:solidFill>
              <a:latin typeface="Roboto"/>
              <a:ea typeface="Roboto"/>
              <a:cs typeface="Roboto"/>
              <a:sym typeface="Roboto"/>
            </a:endParaRPr>
          </a:p>
        </p:txBody>
      </p:sp>
      <p:sp>
        <p:nvSpPr>
          <p:cNvPr id="275" name="Google Shape;275;p44"/>
          <p:cNvSpPr/>
          <p:nvPr/>
        </p:nvSpPr>
        <p:spPr>
          <a:xfrm>
            <a:off x="5840300" y="2778634"/>
            <a:ext cx="24732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Специальные разделы Reinforcement Learning</a:t>
            </a:r>
            <a:endParaRPr sz="1300">
              <a:solidFill>
                <a:schemeClr val="dk1"/>
              </a:solidFill>
              <a:latin typeface="Roboto"/>
              <a:ea typeface="Roboto"/>
              <a:cs typeface="Roboto"/>
              <a:sym typeface="Roboto"/>
            </a:endParaRPr>
          </a:p>
        </p:txBody>
      </p:sp>
      <p:cxnSp>
        <p:nvCxnSpPr>
          <p:cNvPr id="276" name="Google Shape;276;p44"/>
          <p:cNvCxnSpPr>
            <a:stCxn id="272" idx="3"/>
            <a:endCxn id="273" idx="1"/>
          </p:cNvCxnSpPr>
          <p:nvPr/>
        </p:nvCxnSpPr>
        <p:spPr>
          <a:xfrm>
            <a:off x="4371075" y="1927925"/>
            <a:ext cx="834900" cy="209400"/>
          </a:xfrm>
          <a:prstGeom prst="curvedConnector3">
            <a:avLst>
              <a:gd name="adj1" fmla="val 49994"/>
            </a:avLst>
          </a:prstGeom>
          <a:noFill/>
          <a:ln w="9525" cap="flat" cmpd="sng">
            <a:solidFill>
              <a:schemeClr val="dk1"/>
            </a:solidFill>
            <a:prstDash val="dash"/>
            <a:round/>
            <a:headEnd type="none" w="med" len="med"/>
            <a:tailEnd type="none" w="med" len="med"/>
          </a:ln>
        </p:spPr>
      </p:cxnSp>
      <p:cxnSp>
        <p:nvCxnSpPr>
          <p:cNvPr id="277" name="Google Shape;277;p44"/>
          <p:cNvCxnSpPr>
            <a:cxnSpLocks/>
            <a:stCxn id="271" idx="1"/>
            <a:endCxn id="272" idx="1"/>
          </p:cNvCxnSpPr>
          <p:nvPr/>
        </p:nvCxnSpPr>
        <p:spPr>
          <a:xfrm rot="10800000" flipV="1">
            <a:off x="1897876" y="916975"/>
            <a:ext cx="3907325" cy="1010950"/>
          </a:xfrm>
          <a:prstGeom prst="curvedConnector3">
            <a:avLst>
              <a:gd name="adj1" fmla="val 105851"/>
            </a:avLst>
          </a:prstGeom>
          <a:noFill/>
          <a:ln w="9525" cap="flat" cmpd="sng">
            <a:solidFill>
              <a:schemeClr val="dk1"/>
            </a:solidFill>
            <a:prstDash val="dash"/>
            <a:round/>
            <a:headEnd type="none" w="med" len="med"/>
            <a:tailEnd type="none" w="med" len="med"/>
          </a:ln>
        </p:spPr>
      </p:cxnSp>
      <p:sp>
        <p:nvSpPr>
          <p:cNvPr id="278" name="Google Shape;278;p44"/>
          <p:cNvSpPr/>
          <p:nvPr/>
        </p:nvSpPr>
        <p:spPr>
          <a:xfrm>
            <a:off x="2809700" y="4031600"/>
            <a:ext cx="30837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Проектная работа</a:t>
            </a:r>
            <a:endParaRPr sz="1300">
              <a:solidFill>
                <a:schemeClr val="dk1"/>
              </a:solidFill>
              <a:latin typeface="Roboto"/>
              <a:ea typeface="Roboto"/>
              <a:cs typeface="Roboto"/>
              <a:sym typeface="Roboto"/>
            </a:endParaRPr>
          </a:p>
        </p:txBody>
      </p:sp>
      <p:cxnSp>
        <p:nvCxnSpPr>
          <p:cNvPr id="279" name="Google Shape;279;p44"/>
          <p:cNvCxnSpPr>
            <a:stCxn id="273" idx="3"/>
            <a:endCxn id="275" idx="3"/>
          </p:cNvCxnSpPr>
          <p:nvPr/>
        </p:nvCxnSpPr>
        <p:spPr>
          <a:xfrm>
            <a:off x="7409083" y="2137453"/>
            <a:ext cx="904500" cy="930900"/>
          </a:xfrm>
          <a:prstGeom prst="curvedConnector3">
            <a:avLst>
              <a:gd name="adj1" fmla="val 126318"/>
            </a:avLst>
          </a:prstGeom>
          <a:noFill/>
          <a:ln w="9525" cap="flat" cmpd="sng">
            <a:solidFill>
              <a:schemeClr val="dk1"/>
            </a:solidFill>
            <a:prstDash val="dash"/>
            <a:round/>
            <a:headEnd type="none" w="med" len="med"/>
            <a:tailEnd type="none" w="med" len="med"/>
          </a:ln>
        </p:spPr>
      </p:cxnSp>
      <p:cxnSp>
        <p:nvCxnSpPr>
          <p:cNvPr id="280" name="Google Shape;280;p44"/>
          <p:cNvCxnSpPr>
            <a:stCxn id="275" idx="1"/>
            <a:endCxn id="274" idx="3"/>
          </p:cNvCxnSpPr>
          <p:nvPr/>
        </p:nvCxnSpPr>
        <p:spPr>
          <a:xfrm flipH="1">
            <a:off x="4087100" y="3068284"/>
            <a:ext cx="1753200" cy="244200"/>
          </a:xfrm>
          <a:prstGeom prst="curvedConnector3">
            <a:avLst>
              <a:gd name="adj1" fmla="val 50000"/>
            </a:avLst>
          </a:prstGeom>
          <a:noFill/>
          <a:ln w="9525" cap="flat" cmpd="sng">
            <a:solidFill>
              <a:schemeClr val="dk1"/>
            </a:solidFill>
            <a:prstDash val="dash"/>
            <a:round/>
            <a:headEnd type="none" w="med" len="med"/>
            <a:tailEnd type="none" w="med" len="med"/>
          </a:ln>
        </p:spPr>
      </p:cxnSp>
      <p:cxnSp>
        <p:nvCxnSpPr>
          <p:cNvPr id="281" name="Google Shape;281;p44"/>
          <p:cNvCxnSpPr>
            <a:stCxn id="274" idx="1"/>
            <a:endCxn id="278" idx="1"/>
          </p:cNvCxnSpPr>
          <p:nvPr/>
        </p:nvCxnSpPr>
        <p:spPr>
          <a:xfrm>
            <a:off x="1116500" y="3312388"/>
            <a:ext cx="1693200" cy="1008900"/>
          </a:xfrm>
          <a:prstGeom prst="curvedConnector3">
            <a:avLst>
              <a:gd name="adj1" fmla="val -14064"/>
            </a:avLst>
          </a:prstGeom>
          <a:noFill/>
          <a:ln w="9525" cap="flat" cmpd="sng">
            <a:solidFill>
              <a:schemeClr val="dk1"/>
            </a:solidFill>
            <a:prstDash val="dash"/>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5"/>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Результат от курса</a:t>
            </a:r>
            <a:endParaRPr/>
          </a:p>
        </p:txBody>
      </p:sp>
      <p:sp>
        <p:nvSpPr>
          <p:cNvPr id="287" name="Google Shape;287;p45"/>
          <p:cNvSpPr txBox="1">
            <a:spLocks noGrp="1"/>
          </p:cNvSpPr>
          <p:nvPr>
            <p:ph type="body" idx="1"/>
          </p:nvPr>
        </p:nvSpPr>
        <p:spPr>
          <a:xfrm>
            <a:off x="500550" y="1350276"/>
            <a:ext cx="7742400" cy="3103500"/>
          </a:xfrm>
          <a:prstGeom prst="rect">
            <a:avLst/>
          </a:prstGeom>
        </p:spPr>
        <p:txBody>
          <a:bodyPr spcFirstLastPara="1" wrap="square" lIns="91425" tIns="91425" rIns="91425" bIns="91425" anchor="t" anchorCtr="0">
            <a:normAutofit fontScale="92500" lnSpcReduction="10000"/>
          </a:bodyPr>
          <a:lstStyle/>
          <a:p>
            <a:pPr marL="457200" lvl="0" indent="-314960" algn="l" rtl="0">
              <a:spcBef>
                <a:spcPts val="300"/>
              </a:spcBef>
              <a:spcAft>
                <a:spcPts val="0"/>
              </a:spcAft>
              <a:buSzPct val="100000"/>
              <a:buAutoNum type="arabicParenR"/>
            </a:pPr>
            <a:r>
              <a:rPr lang="ru" sz="1600" b="1"/>
              <a:t>Что получите от курса</a:t>
            </a:r>
            <a:endParaRPr sz="1600" b="1"/>
          </a:p>
          <a:p>
            <a:pPr marL="914400" lvl="1" indent="-314960" algn="l" rtl="0">
              <a:spcBef>
                <a:spcPts val="0"/>
              </a:spcBef>
              <a:spcAft>
                <a:spcPts val="0"/>
              </a:spcAft>
              <a:buSzPct val="100000"/>
              <a:buAutoNum type="alphaLcParenR"/>
            </a:pPr>
            <a:r>
              <a:rPr lang="ru" sz="1600"/>
              <a:t>познакомитесь с новой областью машинного обучения</a:t>
            </a:r>
            <a:endParaRPr sz="1600"/>
          </a:p>
          <a:p>
            <a:pPr marL="914400" lvl="1" indent="-314960" algn="l" rtl="0">
              <a:spcBef>
                <a:spcPts val="0"/>
              </a:spcBef>
              <a:spcAft>
                <a:spcPts val="0"/>
              </a:spcAft>
              <a:buSzPct val="100000"/>
              <a:buAutoNum type="alphaLcParenR"/>
            </a:pPr>
            <a:r>
              <a:rPr lang="ru" sz="1600"/>
              <a:t>научитесь разрабатывать решения на базе Reinforcement Learning</a:t>
            </a:r>
            <a:endParaRPr sz="1600"/>
          </a:p>
          <a:p>
            <a:pPr marL="914400" lvl="1" indent="-314960" algn="l" rtl="0">
              <a:spcBef>
                <a:spcPts val="0"/>
              </a:spcBef>
              <a:spcAft>
                <a:spcPts val="0"/>
              </a:spcAft>
              <a:buSzPct val="100000"/>
              <a:buAutoNum type="alphaLcParenR"/>
            </a:pPr>
            <a:r>
              <a:rPr lang="ru" sz="1600"/>
              <a:t>углубленно изучите ключевые особенности Reinforcement Learning</a:t>
            </a:r>
            <a:endParaRPr sz="1600"/>
          </a:p>
          <a:p>
            <a:pPr marL="914400" lvl="0" indent="0" algn="l" rtl="0">
              <a:spcBef>
                <a:spcPts val="300"/>
              </a:spcBef>
              <a:spcAft>
                <a:spcPts val="0"/>
              </a:spcAft>
              <a:buNone/>
            </a:pPr>
            <a:endParaRPr sz="1600"/>
          </a:p>
          <a:p>
            <a:pPr marL="457200" lvl="0" indent="-314960" algn="l" rtl="0">
              <a:spcBef>
                <a:spcPts val="300"/>
              </a:spcBef>
              <a:spcAft>
                <a:spcPts val="0"/>
              </a:spcAft>
              <a:buSzPct val="100000"/>
              <a:buAutoNum type="arabicParenR"/>
            </a:pPr>
            <a:r>
              <a:rPr lang="ru" sz="1600" b="1"/>
              <a:t>Что создадите в качестве проекта</a:t>
            </a:r>
            <a:endParaRPr sz="1600" b="1"/>
          </a:p>
          <a:p>
            <a:pPr marL="914400" lvl="1" indent="-314960" algn="l" rtl="0">
              <a:spcBef>
                <a:spcPts val="0"/>
              </a:spcBef>
              <a:spcAft>
                <a:spcPts val="0"/>
              </a:spcAft>
              <a:buSzPct val="100000"/>
              <a:buAutoNum type="alphaLcParenR"/>
            </a:pPr>
            <a:r>
              <a:rPr lang="ru" sz="1600"/>
              <a:t>Value-based алгоритм для решения задачи в дискретной среде</a:t>
            </a:r>
            <a:endParaRPr sz="1600"/>
          </a:p>
          <a:p>
            <a:pPr marL="914400" lvl="1" indent="-314960" algn="l" rtl="0">
              <a:spcBef>
                <a:spcPts val="0"/>
              </a:spcBef>
              <a:spcAft>
                <a:spcPts val="0"/>
              </a:spcAft>
              <a:buSzPct val="100000"/>
              <a:buAutoNum type="alphaLcParenR"/>
            </a:pPr>
            <a:r>
              <a:rPr lang="ru" sz="1600"/>
              <a:t>Policy-based алгоритм для решения задач с бесконечной областью действий</a:t>
            </a:r>
            <a:endParaRPr sz="1600"/>
          </a:p>
          <a:p>
            <a:pPr marL="914400" lvl="1" indent="-314960" algn="l" rtl="0">
              <a:spcBef>
                <a:spcPts val="0"/>
              </a:spcBef>
              <a:spcAft>
                <a:spcPts val="0"/>
              </a:spcAft>
              <a:buSzPct val="100000"/>
              <a:buAutoNum type="alphaLcParenR"/>
            </a:pPr>
            <a:r>
              <a:rPr lang="ru" sz="1600"/>
              <a:t>Мультиагентную систему</a:t>
            </a:r>
            <a:endParaRPr sz="1600"/>
          </a:p>
          <a:p>
            <a:pPr marL="914400" lvl="1" indent="-314960" algn="l" rtl="0">
              <a:spcBef>
                <a:spcPts val="0"/>
              </a:spcBef>
              <a:spcAft>
                <a:spcPts val="0"/>
              </a:spcAft>
              <a:buSzPct val="100000"/>
              <a:buAutoNum type="alphaLcParenR"/>
            </a:pPr>
            <a:r>
              <a:rPr lang="ru" sz="1600"/>
              <a:t>Финальный проект на выбор</a:t>
            </a:r>
            <a:endParaRPr sz="1600"/>
          </a:p>
          <a:p>
            <a:pPr marL="0" lvl="0" indent="0" algn="l" rtl="0">
              <a:spcBef>
                <a:spcPts val="300"/>
              </a:spcBef>
              <a:spcAft>
                <a:spcPts val="0"/>
              </a:spcAft>
              <a:buClr>
                <a:schemeClr val="dk1"/>
              </a:buClr>
              <a:buSzPct val="84615"/>
              <a:buFont typeface="Arial"/>
              <a:buNone/>
            </a:pPr>
            <a:endParaRPr sz="1300"/>
          </a:p>
          <a:p>
            <a:pPr marL="0" lvl="0" indent="0" algn="l" rtl="0">
              <a:spcBef>
                <a:spcPts val="300"/>
              </a:spcBef>
              <a:spcAft>
                <a:spcPts val="0"/>
              </a:spcAft>
              <a:buNone/>
            </a:pPr>
            <a:endParaRPr sz="13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Как будем учиться?</a:t>
            </a:r>
            <a:endParaRPr/>
          </a:p>
        </p:txBody>
      </p:sp>
      <p:pic>
        <p:nvPicPr>
          <p:cNvPr id="293" name="Google Shape;293;p46"/>
          <p:cNvPicPr preferRelativeResize="0"/>
          <p:nvPr/>
        </p:nvPicPr>
        <p:blipFill rotWithShape="1">
          <a:blip r:embed="rId3">
            <a:alphaModFix/>
          </a:blip>
          <a:srcRect/>
          <a:stretch/>
        </p:blipFill>
        <p:spPr>
          <a:xfrm>
            <a:off x="6499954" y="1804550"/>
            <a:ext cx="615971" cy="615950"/>
          </a:xfrm>
          <a:prstGeom prst="rect">
            <a:avLst/>
          </a:prstGeom>
          <a:noFill/>
          <a:ln>
            <a:noFill/>
          </a:ln>
        </p:spPr>
      </p:pic>
      <p:sp>
        <p:nvSpPr>
          <p:cNvPr id="294" name="Google Shape;294;p46"/>
          <p:cNvSpPr txBox="1"/>
          <p:nvPr/>
        </p:nvSpPr>
        <p:spPr>
          <a:xfrm>
            <a:off x="713100" y="2509500"/>
            <a:ext cx="2526300" cy="198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b="1">
                <a:solidFill>
                  <a:schemeClr val="dk1"/>
                </a:solidFill>
                <a:latin typeface="Roboto"/>
                <a:ea typeface="Roboto"/>
                <a:cs typeface="Roboto"/>
                <a:sym typeface="Roboto"/>
              </a:rPr>
              <a:t>Вебинары</a:t>
            </a:r>
            <a:endParaRPr sz="1300" b="1">
              <a:solidFill>
                <a:schemeClr val="dk1"/>
              </a:solidFill>
              <a:latin typeface="Roboto"/>
              <a:ea typeface="Roboto"/>
              <a:cs typeface="Roboto"/>
              <a:sym typeface="Roboto"/>
            </a:endParaRPr>
          </a:p>
          <a:p>
            <a:pPr marL="0" lvl="0" indent="0" algn="l" rtl="0">
              <a:spcBef>
                <a:spcPts val="0"/>
              </a:spcBef>
              <a:spcAft>
                <a:spcPts val="0"/>
              </a:spcAft>
              <a:buNone/>
            </a:pPr>
            <a:endParaRPr sz="1300" b="1">
              <a:solidFill>
                <a:srgbClr val="013D85"/>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b="1">
                <a:solidFill>
                  <a:schemeClr val="dk1"/>
                </a:solidFill>
                <a:latin typeface="Roboto"/>
                <a:ea typeface="Roboto"/>
                <a:cs typeface="Roboto"/>
                <a:sym typeface="Roboto"/>
              </a:rPr>
              <a:t>Вторник, четверг, 20:00.</a:t>
            </a:r>
            <a:endParaRPr sz="1300" b="1">
              <a:latin typeface="Roboto"/>
              <a:ea typeface="Roboto"/>
              <a:cs typeface="Roboto"/>
              <a:sym typeface="Roboto"/>
            </a:endParaRPr>
          </a:p>
          <a:p>
            <a:pPr marL="0" lvl="0" indent="0" algn="l" rtl="0">
              <a:spcBef>
                <a:spcPts val="0"/>
              </a:spcBef>
              <a:spcAft>
                <a:spcPts val="0"/>
              </a:spcAft>
              <a:buNone/>
            </a:pPr>
            <a:r>
              <a:rPr lang="ru" sz="1300">
                <a:latin typeface="Roboto"/>
                <a:ea typeface="Roboto"/>
                <a:cs typeface="Roboto"/>
                <a:sym typeface="Roboto"/>
              </a:rPr>
              <a:t>(запись и материалы</a:t>
            </a:r>
            <a:endParaRPr sz="1300">
              <a:latin typeface="Roboto"/>
              <a:ea typeface="Roboto"/>
              <a:cs typeface="Roboto"/>
              <a:sym typeface="Roboto"/>
            </a:endParaRPr>
          </a:p>
          <a:p>
            <a:pPr marL="0" lvl="0" indent="0" algn="l" rtl="0">
              <a:spcBef>
                <a:spcPts val="0"/>
              </a:spcBef>
              <a:spcAft>
                <a:spcPts val="0"/>
              </a:spcAft>
              <a:buNone/>
            </a:pPr>
            <a:r>
              <a:rPr lang="ru" sz="1300">
                <a:latin typeface="Roboto"/>
                <a:ea typeface="Roboto"/>
                <a:cs typeface="Roboto"/>
                <a:sym typeface="Roboto"/>
              </a:rPr>
              <a:t>выкладывают, как правило,</a:t>
            </a:r>
            <a:endParaRPr sz="13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a:latin typeface="Roboto"/>
                <a:ea typeface="Roboto"/>
                <a:cs typeface="Roboto"/>
                <a:sym typeface="Roboto"/>
              </a:rPr>
              <a:t>на следующий день после</a:t>
            </a:r>
            <a:endParaRPr sz="13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a:latin typeface="Roboto"/>
                <a:ea typeface="Roboto"/>
                <a:cs typeface="Roboto"/>
                <a:sym typeface="Roboto"/>
              </a:rPr>
              <a:t>вебинара)</a:t>
            </a:r>
            <a:endParaRPr sz="130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300">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p:txBody>
      </p:sp>
      <p:sp>
        <p:nvSpPr>
          <p:cNvPr id="295" name="Google Shape;295;p46"/>
          <p:cNvSpPr txBox="1"/>
          <p:nvPr/>
        </p:nvSpPr>
        <p:spPr>
          <a:xfrm>
            <a:off x="3673200" y="2509500"/>
            <a:ext cx="2138100" cy="198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b="1">
                <a:solidFill>
                  <a:schemeClr val="dk1"/>
                </a:solidFill>
                <a:latin typeface="Roboto"/>
                <a:ea typeface="Roboto"/>
                <a:cs typeface="Roboto"/>
                <a:sym typeface="Roboto"/>
              </a:rPr>
              <a:t>Домашние задания</a:t>
            </a:r>
            <a:endParaRPr sz="1300" b="1">
              <a:solidFill>
                <a:schemeClr val="dk1"/>
              </a:solidFill>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a:p>
            <a:pPr marL="0" lvl="0" indent="0" algn="l" rtl="0">
              <a:spcBef>
                <a:spcPts val="0"/>
              </a:spcBef>
              <a:spcAft>
                <a:spcPts val="0"/>
              </a:spcAft>
              <a:buNone/>
            </a:pPr>
            <a:r>
              <a:rPr lang="ru" sz="1300" b="1">
                <a:latin typeface="Roboto"/>
                <a:ea typeface="Roboto"/>
                <a:cs typeface="Roboto"/>
                <a:sym typeface="Roboto"/>
              </a:rPr>
              <a:t>1 дз в неделю.</a:t>
            </a:r>
            <a:endParaRPr sz="1300" b="1">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a:latin typeface="Roboto"/>
                <a:ea typeface="Roboto"/>
                <a:cs typeface="Roboto"/>
                <a:sym typeface="Roboto"/>
              </a:rPr>
              <a:t>Дедлайна нет, кроме окончания курса :)</a:t>
            </a:r>
            <a:endParaRPr sz="13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a:latin typeface="Roboto"/>
                <a:ea typeface="Roboto"/>
                <a:cs typeface="Roboto"/>
                <a:sym typeface="Roboto"/>
              </a:rPr>
              <a:t>Типовой срок проверки:</a:t>
            </a:r>
            <a:endParaRPr sz="13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a:latin typeface="Roboto"/>
                <a:ea typeface="Roboto"/>
                <a:cs typeface="Roboto"/>
                <a:sym typeface="Roboto"/>
              </a:rPr>
              <a:t>2-3 дня </a:t>
            </a:r>
            <a:endParaRPr sz="130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300">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p:txBody>
      </p:sp>
      <p:sp>
        <p:nvSpPr>
          <p:cNvPr id="296" name="Google Shape;296;p46"/>
          <p:cNvSpPr txBox="1"/>
          <p:nvPr/>
        </p:nvSpPr>
        <p:spPr>
          <a:xfrm>
            <a:off x="6407625" y="2509500"/>
            <a:ext cx="24300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b="1">
                <a:solidFill>
                  <a:schemeClr val="dk1"/>
                </a:solidFill>
                <a:latin typeface="Roboto"/>
                <a:ea typeface="Roboto"/>
                <a:cs typeface="Roboto"/>
                <a:sym typeface="Roboto"/>
              </a:rPr>
              <a:t>Чат в телеграм</a:t>
            </a:r>
            <a:endParaRPr sz="1300" b="1">
              <a:solidFill>
                <a:schemeClr val="dk1"/>
              </a:solidFill>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b="1">
                <a:latin typeface="Roboto"/>
                <a:ea typeface="Roboto"/>
                <a:cs typeface="Roboto"/>
                <a:sym typeface="Roboto"/>
              </a:rPr>
              <a:t>Задавайте вопросы</a:t>
            </a:r>
            <a:r>
              <a:rPr lang="ru" sz="1300">
                <a:latin typeface="Roboto"/>
                <a:ea typeface="Roboto"/>
                <a:cs typeface="Roboto"/>
                <a:sym typeface="Roboto"/>
              </a:rPr>
              <a:t>, обменивайтесь инсайтами. </a:t>
            </a:r>
            <a:endParaRPr sz="1300">
              <a:latin typeface="Roboto"/>
              <a:ea typeface="Roboto"/>
              <a:cs typeface="Roboto"/>
              <a:sym typeface="Roboto"/>
            </a:endParaRPr>
          </a:p>
          <a:p>
            <a:pPr marL="0" lvl="0" indent="0" algn="l" rtl="0">
              <a:spcBef>
                <a:spcPts val="0"/>
              </a:spcBef>
              <a:spcAft>
                <a:spcPts val="0"/>
              </a:spcAft>
              <a:buNone/>
            </a:pPr>
            <a:r>
              <a:rPr lang="ru" sz="1300">
                <a:latin typeface="Roboto"/>
                <a:ea typeface="Roboto"/>
                <a:cs typeface="Roboto"/>
                <a:sym typeface="Roboto"/>
              </a:rPr>
              <a:t>Наш чат – это </a:t>
            </a:r>
            <a:r>
              <a:rPr lang="ru" sz="1300">
                <a:solidFill>
                  <a:schemeClr val="dk1"/>
                </a:solidFill>
                <a:latin typeface="Roboto"/>
                <a:ea typeface="Roboto"/>
                <a:cs typeface="Roboto"/>
                <a:sym typeface="Roboto"/>
              </a:rPr>
              <a:t>#</a:t>
            </a:r>
            <a:r>
              <a:rPr lang="ru" sz="1300" b="1">
                <a:solidFill>
                  <a:schemeClr val="dk1"/>
                </a:solidFill>
                <a:latin typeface="Roboto"/>
                <a:ea typeface="Roboto"/>
                <a:cs typeface="Roboto"/>
                <a:sym typeface="Roboto"/>
              </a:rPr>
              <a:t>OTUS RL-2023-07</a:t>
            </a:r>
            <a:endParaRPr sz="1300" b="1">
              <a:latin typeface="Roboto"/>
              <a:ea typeface="Roboto"/>
              <a:cs typeface="Roboto"/>
              <a:sym typeface="Roboto"/>
            </a:endParaRPr>
          </a:p>
        </p:txBody>
      </p:sp>
      <p:pic>
        <p:nvPicPr>
          <p:cNvPr id="297" name="Google Shape;297;p46"/>
          <p:cNvPicPr preferRelativeResize="0"/>
          <p:nvPr/>
        </p:nvPicPr>
        <p:blipFill rotWithShape="1">
          <a:blip r:embed="rId4">
            <a:alphaModFix/>
          </a:blip>
          <a:srcRect/>
          <a:stretch/>
        </p:blipFill>
        <p:spPr>
          <a:xfrm>
            <a:off x="3777324" y="1804550"/>
            <a:ext cx="615971" cy="615950"/>
          </a:xfrm>
          <a:prstGeom prst="rect">
            <a:avLst/>
          </a:prstGeom>
          <a:noFill/>
          <a:ln>
            <a:noFill/>
          </a:ln>
        </p:spPr>
      </p:pic>
      <p:pic>
        <p:nvPicPr>
          <p:cNvPr id="298" name="Google Shape;298;p46"/>
          <p:cNvPicPr preferRelativeResize="0"/>
          <p:nvPr/>
        </p:nvPicPr>
        <p:blipFill rotWithShape="1">
          <a:blip r:embed="rId5">
            <a:alphaModFix/>
          </a:blip>
          <a:srcRect/>
          <a:stretch/>
        </p:blipFill>
        <p:spPr>
          <a:xfrm>
            <a:off x="811375" y="1804550"/>
            <a:ext cx="615971" cy="615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Отзывы</a:t>
            </a:r>
            <a:endParaRPr/>
          </a:p>
        </p:txBody>
      </p:sp>
      <p:sp>
        <p:nvSpPr>
          <p:cNvPr id="304" name="Google Shape;304;p47"/>
          <p:cNvSpPr txBox="1">
            <a:spLocks noGrp="1"/>
          </p:cNvSpPr>
          <p:nvPr>
            <p:ph type="body" idx="1"/>
          </p:nvPr>
        </p:nvSpPr>
        <p:spPr>
          <a:xfrm>
            <a:off x="500550" y="1807471"/>
            <a:ext cx="8520600" cy="760500"/>
          </a:xfrm>
          <a:prstGeom prst="rect">
            <a:avLst/>
          </a:prstGeom>
        </p:spPr>
        <p:txBody>
          <a:bodyPr spcFirstLastPara="1" wrap="square" lIns="91425" tIns="91425" rIns="91425" bIns="91425" anchor="t" anchorCtr="0">
            <a:normAutofit lnSpcReduction="10000"/>
          </a:bodyPr>
          <a:lstStyle/>
          <a:p>
            <a:pPr marL="0" lvl="0" indent="0" algn="l" rtl="0">
              <a:lnSpc>
                <a:spcPct val="100000"/>
              </a:lnSpc>
              <a:spcBef>
                <a:spcPts val="300"/>
              </a:spcBef>
              <a:spcAft>
                <a:spcPts val="0"/>
              </a:spcAft>
              <a:buSzPts val="1018"/>
              <a:buNone/>
            </a:pPr>
            <a:r>
              <a:rPr lang="ru" sz="1700"/>
              <a:t>Вебинары во многом адаптивны.</a:t>
            </a:r>
            <a:endParaRPr sz="1700"/>
          </a:p>
          <a:p>
            <a:pPr marL="0" lvl="0" indent="0" algn="l" rtl="0">
              <a:lnSpc>
                <a:spcPct val="100000"/>
              </a:lnSpc>
              <a:spcBef>
                <a:spcPts val="300"/>
              </a:spcBef>
              <a:spcAft>
                <a:spcPts val="0"/>
              </a:spcAft>
              <a:buSzPts val="1018"/>
              <a:buNone/>
            </a:pPr>
            <a:r>
              <a:rPr lang="ru" sz="1700"/>
              <a:t>Мы следим за результатами опросов, обсуждениями в слаке и ДЗ.</a:t>
            </a:r>
            <a:endParaRPr sz="1700">
              <a:solidFill>
                <a:srgbClr val="02418B"/>
              </a:solidFill>
            </a:endParaRPr>
          </a:p>
        </p:txBody>
      </p:sp>
      <p:pic>
        <p:nvPicPr>
          <p:cNvPr id="305" name="Google Shape;305;p47"/>
          <p:cNvPicPr preferRelativeResize="0"/>
          <p:nvPr/>
        </p:nvPicPr>
        <p:blipFill rotWithShape="1">
          <a:blip r:embed="rId3">
            <a:alphaModFix/>
          </a:blip>
          <a:srcRect/>
          <a:stretch/>
        </p:blipFill>
        <p:spPr>
          <a:xfrm>
            <a:off x="645625" y="2999723"/>
            <a:ext cx="659225" cy="659200"/>
          </a:xfrm>
          <a:prstGeom prst="rect">
            <a:avLst/>
          </a:prstGeom>
          <a:noFill/>
          <a:ln>
            <a:noFill/>
          </a:ln>
        </p:spPr>
      </p:pic>
      <p:sp>
        <p:nvSpPr>
          <p:cNvPr id="306" name="Google Shape;306;p47"/>
          <p:cNvSpPr txBox="1"/>
          <p:nvPr/>
        </p:nvSpPr>
        <p:spPr>
          <a:xfrm>
            <a:off x="1463450" y="2982963"/>
            <a:ext cx="3390000" cy="6927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300"/>
              </a:spcBef>
              <a:spcAft>
                <a:spcPts val="0"/>
              </a:spcAft>
              <a:buNone/>
            </a:pPr>
            <a:r>
              <a:rPr lang="ru" sz="1500">
                <a:solidFill>
                  <a:srgbClr val="212121"/>
                </a:solidFill>
                <a:latin typeface="Roboto"/>
                <a:ea typeface="Roboto"/>
                <a:cs typeface="Roboto"/>
                <a:sym typeface="Roboto"/>
              </a:rPr>
              <a:t>Всегда рады вашим конструктивным отзывам :)</a:t>
            </a:r>
            <a:endParaRPr sz="1500">
              <a:solidFill>
                <a:srgbClr val="21212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Лайфхаки</a:t>
            </a:r>
            <a:endParaRPr/>
          </a:p>
        </p:txBody>
      </p:sp>
      <p:pic>
        <p:nvPicPr>
          <p:cNvPr id="312" name="Google Shape;312;p48"/>
          <p:cNvPicPr preferRelativeResize="0"/>
          <p:nvPr/>
        </p:nvPicPr>
        <p:blipFill rotWithShape="1">
          <a:blip r:embed="rId3">
            <a:alphaModFix/>
          </a:blip>
          <a:srcRect/>
          <a:stretch/>
        </p:blipFill>
        <p:spPr>
          <a:xfrm>
            <a:off x="581326" y="1690262"/>
            <a:ext cx="665028" cy="665030"/>
          </a:xfrm>
          <a:prstGeom prst="rect">
            <a:avLst/>
          </a:prstGeom>
          <a:noFill/>
          <a:ln>
            <a:noFill/>
          </a:ln>
        </p:spPr>
      </p:pic>
      <p:sp>
        <p:nvSpPr>
          <p:cNvPr id="313" name="Google Shape;313;p48"/>
          <p:cNvSpPr txBox="1"/>
          <p:nvPr/>
        </p:nvSpPr>
        <p:spPr>
          <a:xfrm>
            <a:off x="1335850" y="1699527"/>
            <a:ext cx="2922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Сделайте упор на тему, которая вам важна</a:t>
            </a:r>
            <a:endParaRPr sz="1500">
              <a:latin typeface="Roboto"/>
              <a:ea typeface="Roboto"/>
              <a:cs typeface="Roboto"/>
              <a:sym typeface="Roboto"/>
            </a:endParaRPr>
          </a:p>
        </p:txBody>
      </p:sp>
      <p:sp>
        <p:nvSpPr>
          <p:cNvPr id="314" name="Google Shape;314;p48"/>
          <p:cNvSpPr txBox="1"/>
          <p:nvPr/>
        </p:nvSpPr>
        <p:spPr>
          <a:xfrm>
            <a:off x="5267125" y="1699527"/>
            <a:ext cx="323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Старайтесь полученные знания применять на практике</a:t>
            </a:r>
            <a:endParaRPr sz="1500">
              <a:latin typeface="Roboto"/>
              <a:ea typeface="Roboto"/>
              <a:cs typeface="Roboto"/>
              <a:sym typeface="Roboto"/>
            </a:endParaRPr>
          </a:p>
        </p:txBody>
      </p:sp>
      <p:sp>
        <p:nvSpPr>
          <p:cNvPr id="315" name="Google Shape;315;p48"/>
          <p:cNvSpPr txBox="1"/>
          <p:nvPr/>
        </p:nvSpPr>
        <p:spPr>
          <a:xfrm>
            <a:off x="1335850" y="2770650"/>
            <a:ext cx="26961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Задавайте вопросы,</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так материал лучше усваивается</a:t>
            </a:r>
            <a:endParaRPr sz="1500">
              <a:latin typeface="Roboto"/>
              <a:ea typeface="Roboto"/>
              <a:cs typeface="Roboto"/>
              <a:sym typeface="Roboto"/>
            </a:endParaRPr>
          </a:p>
        </p:txBody>
      </p:sp>
      <p:sp>
        <p:nvSpPr>
          <p:cNvPr id="316" name="Google Shape;316;p48"/>
          <p:cNvSpPr txBox="1"/>
          <p:nvPr/>
        </p:nvSpPr>
        <p:spPr>
          <a:xfrm>
            <a:off x="5267125" y="2886000"/>
            <a:ext cx="3015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Регулярное выполняйте ДЗ (наверстать пропуски тяжело)</a:t>
            </a:r>
            <a:endParaRPr sz="1500">
              <a:latin typeface="Roboto"/>
              <a:ea typeface="Roboto"/>
              <a:cs typeface="Roboto"/>
              <a:sym typeface="Roboto"/>
            </a:endParaRPr>
          </a:p>
        </p:txBody>
      </p:sp>
      <p:pic>
        <p:nvPicPr>
          <p:cNvPr id="317" name="Google Shape;317;p48"/>
          <p:cNvPicPr preferRelativeResize="0"/>
          <p:nvPr/>
        </p:nvPicPr>
        <p:blipFill rotWithShape="1">
          <a:blip r:embed="rId4">
            <a:alphaModFix/>
          </a:blip>
          <a:srcRect/>
          <a:stretch/>
        </p:blipFill>
        <p:spPr>
          <a:xfrm>
            <a:off x="581326" y="2876735"/>
            <a:ext cx="665028" cy="665030"/>
          </a:xfrm>
          <a:prstGeom prst="rect">
            <a:avLst/>
          </a:prstGeom>
          <a:noFill/>
          <a:ln>
            <a:noFill/>
          </a:ln>
        </p:spPr>
      </p:pic>
      <p:pic>
        <p:nvPicPr>
          <p:cNvPr id="318" name="Google Shape;318;p48"/>
          <p:cNvPicPr preferRelativeResize="0"/>
          <p:nvPr/>
        </p:nvPicPr>
        <p:blipFill rotWithShape="1">
          <a:blip r:embed="rId5">
            <a:alphaModFix/>
          </a:blip>
          <a:srcRect/>
          <a:stretch/>
        </p:blipFill>
        <p:spPr>
          <a:xfrm>
            <a:off x="4479098" y="1690262"/>
            <a:ext cx="665028" cy="665030"/>
          </a:xfrm>
          <a:prstGeom prst="rect">
            <a:avLst/>
          </a:prstGeom>
          <a:noFill/>
          <a:ln>
            <a:noFill/>
          </a:ln>
        </p:spPr>
      </p:pic>
      <p:pic>
        <p:nvPicPr>
          <p:cNvPr id="319" name="Google Shape;319;p48"/>
          <p:cNvPicPr preferRelativeResize="0"/>
          <p:nvPr/>
        </p:nvPicPr>
        <p:blipFill rotWithShape="1">
          <a:blip r:embed="rId6">
            <a:alphaModFix/>
          </a:blip>
          <a:srcRect/>
          <a:stretch/>
        </p:blipFill>
        <p:spPr>
          <a:xfrm>
            <a:off x="4479098" y="2876735"/>
            <a:ext cx="665028" cy="6650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9"/>
          <p:cNvSpPr txBox="1">
            <a:spLocks noGrp="1"/>
          </p:cNvSpPr>
          <p:nvPr>
            <p:ph type="title"/>
          </p:nvPr>
        </p:nvSpPr>
        <p:spPr>
          <a:xfrm>
            <a:off x="500550" y="332517"/>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Мотивация</a:t>
            </a:r>
            <a:endParaRPr/>
          </a:p>
        </p:txBody>
      </p:sp>
      <p:sp>
        <p:nvSpPr>
          <p:cNvPr id="325" name="Google Shape;325;p49"/>
          <p:cNvSpPr txBox="1"/>
          <p:nvPr/>
        </p:nvSpPr>
        <p:spPr>
          <a:xfrm>
            <a:off x="500550" y="3892319"/>
            <a:ext cx="3000000" cy="4464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300"/>
              </a:spcBef>
              <a:spcAft>
                <a:spcPts val="0"/>
              </a:spcAft>
              <a:buNone/>
            </a:pPr>
            <a:r>
              <a:rPr lang="ru" sz="1700">
                <a:solidFill>
                  <a:srgbClr val="FF9900"/>
                </a:solidFill>
                <a:latin typeface="Roboto"/>
                <a:ea typeface="Roboto"/>
                <a:cs typeface="Roboto"/>
                <a:sym typeface="Roboto"/>
              </a:rPr>
              <a:t>Это нормально :)</a:t>
            </a:r>
            <a:endParaRPr sz="1700">
              <a:solidFill>
                <a:srgbClr val="FF9900"/>
              </a:solidFill>
              <a:latin typeface="Roboto"/>
              <a:ea typeface="Roboto"/>
              <a:cs typeface="Roboto"/>
              <a:sym typeface="Roboto"/>
            </a:endParaRPr>
          </a:p>
        </p:txBody>
      </p:sp>
      <p:pic>
        <p:nvPicPr>
          <p:cNvPr id="326" name="Google Shape;326;p49"/>
          <p:cNvPicPr preferRelativeResize="0"/>
          <p:nvPr/>
        </p:nvPicPr>
        <p:blipFill>
          <a:blip r:embed="rId3">
            <a:alphaModFix/>
          </a:blip>
          <a:stretch>
            <a:fillRect/>
          </a:stretch>
        </p:blipFill>
        <p:spPr>
          <a:xfrm>
            <a:off x="4401450" y="1873800"/>
            <a:ext cx="2887141" cy="3269700"/>
          </a:xfrm>
          <a:prstGeom prst="rect">
            <a:avLst/>
          </a:prstGeom>
          <a:noFill/>
          <a:ln>
            <a:noFill/>
          </a:ln>
        </p:spPr>
      </p:pic>
      <p:sp>
        <p:nvSpPr>
          <p:cNvPr id="327" name="Google Shape;327;p49"/>
          <p:cNvSpPr/>
          <p:nvPr/>
        </p:nvSpPr>
        <p:spPr>
          <a:xfrm>
            <a:off x="6930909" y="1294565"/>
            <a:ext cx="1853100" cy="1184400"/>
          </a:xfrm>
          <a:prstGeom prst="wedgeEllipseCallout">
            <a:avLst>
              <a:gd name="adj1" fmla="val -52460"/>
              <a:gd name="adj2" fmla="val 63432"/>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2500">
                <a:solidFill>
                  <a:srgbClr val="666666"/>
                </a:solidFill>
                <a:latin typeface="Roboto"/>
                <a:ea typeface="Roboto"/>
                <a:cs typeface="Roboto"/>
                <a:sym typeface="Roboto"/>
              </a:rPr>
              <a:t>OMG!</a:t>
            </a:r>
            <a:endParaRPr sz="2500">
              <a:solidFill>
                <a:srgbClr val="666666"/>
              </a:solidFill>
              <a:latin typeface="Roboto"/>
              <a:ea typeface="Roboto"/>
              <a:cs typeface="Roboto"/>
              <a:sym typeface="Roboto"/>
            </a:endParaRPr>
          </a:p>
        </p:txBody>
      </p:sp>
      <p:sp>
        <p:nvSpPr>
          <p:cNvPr id="328" name="Google Shape;328;p49"/>
          <p:cNvSpPr txBox="1">
            <a:spLocks noGrp="1"/>
          </p:cNvSpPr>
          <p:nvPr>
            <p:ph type="body" idx="1"/>
          </p:nvPr>
        </p:nvSpPr>
        <p:spPr>
          <a:xfrm>
            <a:off x="500550" y="1294575"/>
            <a:ext cx="6524400" cy="10683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Clr>
                <a:schemeClr val="dk1"/>
              </a:buClr>
              <a:buSzPts val="1100"/>
              <a:buFont typeface="Arial"/>
              <a:buNone/>
            </a:pPr>
            <a:r>
              <a:rPr lang="ru" sz="1700"/>
              <a:t>Приготовьтесь к волнообразной реакции</a:t>
            </a:r>
            <a:endParaRPr sz="1700"/>
          </a:p>
          <a:p>
            <a:pPr marL="0" lvl="0" indent="0" algn="l" rtl="0">
              <a:spcBef>
                <a:spcPts val="300"/>
              </a:spcBef>
              <a:spcAft>
                <a:spcPts val="0"/>
              </a:spcAft>
              <a:buClr>
                <a:schemeClr val="dk1"/>
              </a:buClr>
              <a:buSzPts val="1100"/>
              <a:buFont typeface="Arial"/>
              <a:buNone/>
            </a:pPr>
            <a:r>
              <a:rPr lang="ru" sz="1700"/>
              <a:t>от «ух ты как интересно», до «куда я попал?»</a:t>
            </a:r>
            <a:endParaRPr sz="1700"/>
          </a:p>
        </p:txBody>
      </p:sp>
      <p:sp>
        <p:nvSpPr>
          <p:cNvPr id="329" name="Google Shape;329;p49"/>
          <p:cNvSpPr txBox="1"/>
          <p:nvPr/>
        </p:nvSpPr>
        <p:spPr>
          <a:xfrm>
            <a:off x="500550" y="2166025"/>
            <a:ext cx="3808200" cy="561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300"/>
              </a:spcBef>
              <a:spcAft>
                <a:spcPts val="0"/>
              </a:spcAft>
              <a:buNone/>
            </a:pPr>
            <a:r>
              <a:rPr lang="ru" sz="1100">
                <a:solidFill>
                  <a:schemeClr val="dk1"/>
                </a:solidFill>
                <a:latin typeface="Roboto"/>
                <a:ea typeface="Roboto"/>
                <a:cs typeface="Roboto"/>
                <a:sym typeface="Roboto"/>
              </a:rPr>
              <a:t>* в такие моменты вспоминайте</a:t>
            </a:r>
            <a:endParaRPr sz="1100">
              <a:solidFill>
                <a:schemeClr val="dk1"/>
              </a:solidFill>
              <a:latin typeface="Roboto"/>
              <a:ea typeface="Roboto"/>
              <a:cs typeface="Roboto"/>
              <a:sym typeface="Roboto"/>
            </a:endParaRPr>
          </a:p>
          <a:p>
            <a:pPr marL="0" lvl="0" indent="0" algn="l" rtl="0">
              <a:lnSpc>
                <a:spcPct val="100000"/>
              </a:lnSpc>
              <a:spcBef>
                <a:spcPts val="300"/>
              </a:spcBef>
              <a:spcAft>
                <a:spcPts val="0"/>
              </a:spcAft>
              <a:buNone/>
            </a:pPr>
            <a:r>
              <a:rPr lang="ru" sz="1100">
                <a:solidFill>
                  <a:schemeClr val="dk1"/>
                </a:solidFill>
                <a:latin typeface="Roboto"/>
                <a:ea typeface="Roboto"/>
                <a:cs typeface="Roboto"/>
                <a:sym typeface="Roboto"/>
              </a:rPr>
              <a:t>про цели обучения, которые вас мотивируют)</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0"/>
          <p:cNvSpPr txBox="1">
            <a:spLocks noGrp="1"/>
          </p:cNvSpPr>
          <p:nvPr>
            <p:ph type="title"/>
          </p:nvPr>
        </p:nvSpPr>
        <p:spPr>
          <a:xfrm>
            <a:off x="500550" y="330725"/>
            <a:ext cx="8520600" cy="7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Организационные вопросы</a:t>
            </a:r>
            <a:endParaRPr/>
          </a:p>
        </p:txBody>
      </p:sp>
      <p:pic>
        <p:nvPicPr>
          <p:cNvPr id="335" name="Google Shape;335;p50"/>
          <p:cNvPicPr preferRelativeResize="0"/>
          <p:nvPr/>
        </p:nvPicPr>
        <p:blipFill rotWithShape="1">
          <a:blip r:embed="rId3">
            <a:alphaModFix/>
          </a:blip>
          <a:srcRect/>
          <a:stretch/>
        </p:blipFill>
        <p:spPr>
          <a:xfrm>
            <a:off x="1070725" y="1423699"/>
            <a:ext cx="757225" cy="757225"/>
          </a:xfrm>
          <a:prstGeom prst="rect">
            <a:avLst/>
          </a:prstGeom>
          <a:noFill/>
          <a:ln>
            <a:noFill/>
          </a:ln>
        </p:spPr>
      </p:pic>
      <p:pic>
        <p:nvPicPr>
          <p:cNvPr id="336" name="Google Shape;336;p50"/>
          <p:cNvPicPr preferRelativeResize="0"/>
          <p:nvPr/>
        </p:nvPicPr>
        <p:blipFill rotWithShape="1">
          <a:blip r:embed="rId4">
            <a:alphaModFix/>
          </a:blip>
          <a:srcRect/>
          <a:stretch/>
        </p:blipFill>
        <p:spPr>
          <a:xfrm>
            <a:off x="1070725" y="2547150"/>
            <a:ext cx="757225" cy="757225"/>
          </a:xfrm>
          <a:prstGeom prst="rect">
            <a:avLst/>
          </a:prstGeom>
          <a:noFill/>
          <a:ln>
            <a:noFill/>
          </a:ln>
        </p:spPr>
      </p:pic>
      <p:sp>
        <p:nvSpPr>
          <p:cNvPr id="337" name="Google Shape;337;p50"/>
          <p:cNvSpPr txBox="1"/>
          <p:nvPr/>
        </p:nvSpPr>
        <p:spPr>
          <a:xfrm>
            <a:off x="1993125" y="1263175"/>
            <a:ext cx="6825300" cy="1074879"/>
          </a:xfrm>
          <a:prstGeom prst="rect">
            <a:avLst/>
          </a:prstGeom>
          <a:noFill/>
          <a:ln>
            <a:noFill/>
          </a:ln>
        </p:spPr>
        <p:txBody>
          <a:bodyPr spcFirstLastPara="1" wrap="square" lIns="91425" tIns="91425" rIns="91425" bIns="91425" anchor="t" anchorCtr="0">
            <a:spAutoFit/>
          </a:bodyPr>
          <a:lstStyle/>
          <a:p>
            <a:pPr lvl="0" indent="0" algn="l" rtl="0">
              <a:spcBef>
                <a:spcPts val="0"/>
              </a:spcBef>
              <a:spcAft>
                <a:spcPts val="0"/>
              </a:spcAft>
              <a:buNone/>
            </a:pPr>
            <a:r>
              <a:rPr lang="ru" sz="1300" b="1" dirty="0">
                <a:solidFill>
                  <a:schemeClr val="dk1"/>
                </a:solidFill>
                <a:latin typeface="Roboto"/>
                <a:ea typeface="Roboto"/>
                <a:cs typeface="Roboto"/>
                <a:sym typeface="Roboto"/>
              </a:rPr>
              <a:t>Про технические моменты:</a:t>
            </a:r>
            <a:endParaRPr sz="1300" b="1" dirty="0">
              <a:solidFill>
                <a:schemeClr val="dk1"/>
              </a:solidFill>
              <a:latin typeface="Roboto"/>
              <a:ea typeface="Roboto"/>
              <a:cs typeface="Roboto"/>
              <a:sym typeface="Roboto"/>
            </a:endParaRPr>
          </a:p>
          <a:p>
            <a:pPr marL="457200" lvl="0" indent="-311150" algn="l" rtl="0">
              <a:lnSpc>
                <a:spcPct val="115000"/>
              </a:lnSpc>
              <a:spcBef>
                <a:spcPts val="0"/>
              </a:spcBef>
              <a:spcAft>
                <a:spcPts val="0"/>
              </a:spcAft>
              <a:buSzPts val="1300"/>
              <a:buFont typeface="Roboto"/>
              <a:buChar char="-"/>
            </a:pPr>
            <a:r>
              <a:rPr lang="ru" sz="1300" dirty="0">
                <a:latin typeface="Roboto"/>
                <a:ea typeface="Roboto"/>
                <a:cs typeface="Roboto"/>
                <a:sym typeface="Roboto"/>
              </a:rPr>
              <a:t>Python 3</a:t>
            </a:r>
            <a:r>
              <a:rPr lang="en-US" sz="1300" dirty="0">
                <a:latin typeface="Roboto"/>
                <a:ea typeface="Roboto"/>
                <a:cs typeface="Roboto"/>
                <a:sym typeface="Roboto"/>
              </a:rPr>
              <a:t>, virtual environment (</a:t>
            </a:r>
            <a:r>
              <a:rPr lang="en-US" sz="1300" dirty="0" err="1">
                <a:latin typeface="Roboto"/>
                <a:ea typeface="Roboto"/>
                <a:cs typeface="Roboto"/>
                <a:sym typeface="Roboto"/>
              </a:rPr>
              <a:t>venv</a:t>
            </a:r>
            <a:r>
              <a:rPr lang="en-US" sz="1300" dirty="0">
                <a:latin typeface="Roboto"/>
                <a:ea typeface="Roboto"/>
                <a:cs typeface="Roboto"/>
                <a:sym typeface="Roboto"/>
              </a:rPr>
              <a:t> / </a:t>
            </a:r>
            <a:r>
              <a:rPr lang="en-US" sz="1300" dirty="0" err="1">
                <a:latin typeface="Roboto"/>
                <a:ea typeface="Roboto"/>
                <a:cs typeface="Roboto"/>
                <a:sym typeface="Roboto"/>
              </a:rPr>
              <a:t>conda</a:t>
            </a:r>
            <a:r>
              <a:rPr lang="en-US" sz="1300" dirty="0">
                <a:latin typeface="Roboto"/>
                <a:ea typeface="Roboto"/>
                <a:cs typeface="Roboto"/>
                <a:sym typeface="Roboto"/>
              </a:rPr>
              <a:t> / </a:t>
            </a:r>
            <a:r>
              <a:rPr lang="en-US" sz="1300" dirty="0" err="1">
                <a:latin typeface="Roboto"/>
                <a:ea typeface="Roboto"/>
                <a:cs typeface="Roboto"/>
                <a:sym typeface="Roboto"/>
              </a:rPr>
              <a:t>poertry</a:t>
            </a:r>
            <a:r>
              <a:rPr lang="en-US" sz="1300" dirty="0">
                <a:latin typeface="Roboto"/>
                <a:ea typeface="Roboto"/>
                <a:cs typeface="Roboto"/>
                <a:sym typeface="Roboto"/>
              </a:rPr>
              <a:t>)</a:t>
            </a:r>
          </a:p>
          <a:p>
            <a:pPr marL="457200" lvl="0" indent="-311150" algn="l" rtl="0">
              <a:lnSpc>
                <a:spcPct val="115000"/>
              </a:lnSpc>
              <a:spcBef>
                <a:spcPts val="0"/>
              </a:spcBef>
              <a:spcAft>
                <a:spcPts val="0"/>
              </a:spcAft>
              <a:buSzPts val="1300"/>
              <a:buFont typeface="Roboto"/>
              <a:buChar char="-"/>
            </a:pPr>
            <a:r>
              <a:rPr lang="ru-RU" sz="1300" dirty="0">
                <a:latin typeface="Roboto"/>
                <a:ea typeface="Roboto"/>
                <a:cs typeface="Roboto"/>
                <a:sym typeface="Roboto"/>
              </a:rPr>
              <a:t>Пакетные менеджеры </a:t>
            </a:r>
            <a:r>
              <a:rPr lang="ru" sz="1300" dirty="0">
                <a:latin typeface="Roboto"/>
                <a:ea typeface="Roboto"/>
                <a:cs typeface="Roboto"/>
                <a:sym typeface="Roboto"/>
              </a:rPr>
              <a:t>pip / conda </a:t>
            </a:r>
            <a:endParaRPr lang="en-US" sz="1300" dirty="0">
              <a:latin typeface="Roboto"/>
              <a:ea typeface="Roboto"/>
              <a:cs typeface="Roboto"/>
              <a:sym typeface="Roboto"/>
            </a:endParaRPr>
          </a:p>
          <a:p>
            <a:pPr marL="457200" lvl="0" indent="-311150" algn="l" rtl="0">
              <a:lnSpc>
                <a:spcPct val="115000"/>
              </a:lnSpc>
              <a:spcBef>
                <a:spcPts val="0"/>
              </a:spcBef>
              <a:spcAft>
                <a:spcPts val="0"/>
              </a:spcAft>
              <a:buSzPts val="1300"/>
              <a:buFont typeface="Roboto"/>
              <a:buChar char="-"/>
            </a:pPr>
            <a:r>
              <a:rPr lang="en-US" sz="1300" dirty="0">
                <a:latin typeface="Roboto"/>
                <a:ea typeface="Roboto"/>
                <a:cs typeface="Roboto"/>
                <a:sym typeface="Roboto"/>
              </a:rPr>
              <a:t>Git / </a:t>
            </a:r>
            <a:r>
              <a:rPr lang="en-US" sz="1300" dirty="0" err="1">
                <a:latin typeface="Roboto"/>
                <a:ea typeface="Roboto"/>
                <a:cs typeface="Roboto"/>
                <a:sym typeface="Roboto"/>
              </a:rPr>
              <a:t>Github</a:t>
            </a:r>
            <a:endParaRPr sz="1300" dirty="0">
              <a:latin typeface="Roboto"/>
              <a:ea typeface="Roboto"/>
              <a:cs typeface="Roboto"/>
              <a:sym typeface="Roboto"/>
            </a:endParaRPr>
          </a:p>
        </p:txBody>
      </p:sp>
      <p:sp>
        <p:nvSpPr>
          <p:cNvPr id="338" name="Google Shape;338;p50"/>
          <p:cNvSpPr txBox="1"/>
          <p:nvPr/>
        </p:nvSpPr>
        <p:spPr>
          <a:xfrm>
            <a:off x="1993125" y="2512846"/>
            <a:ext cx="6825300" cy="87482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 sz="1300" b="1" dirty="0">
                <a:solidFill>
                  <a:schemeClr val="dk1"/>
                </a:solidFill>
                <a:latin typeface="Roboto"/>
                <a:ea typeface="Roboto"/>
                <a:cs typeface="Roboto"/>
                <a:sym typeface="Roboto"/>
              </a:rPr>
              <a:t>Какие инструменты будут использовать:</a:t>
            </a:r>
            <a:endParaRPr sz="1300" dirty="0">
              <a:solidFill>
                <a:schemeClr val="dk1"/>
              </a:solidFill>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ru" sz="1300" dirty="0">
                <a:solidFill>
                  <a:schemeClr val="dk1"/>
                </a:solidFill>
                <a:latin typeface="Roboto"/>
                <a:ea typeface="Roboto"/>
                <a:cs typeface="Roboto"/>
                <a:sym typeface="Roboto"/>
              </a:rPr>
              <a:t>Gymnasium (</a:t>
            </a:r>
            <a:r>
              <a:rPr lang="ru" sz="1300" u="sng" dirty="0">
                <a:solidFill>
                  <a:schemeClr val="accent5"/>
                </a:solidFill>
                <a:latin typeface="Roboto"/>
                <a:ea typeface="Roboto"/>
                <a:cs typeface="Roboto"/>
                <a:sym typeface="Roboto"/>
                <a:hlinkClick r:id="rId5">
                  <a:extLst>
                    <a:ext uri="{A12FA001-AC4F-418D-AE19-62706E023703}">
                      <ahyp:hlinkClr xmlns:ahyp="http://schemas.microsoft.com/office/drawing/2018/hyperlinkcolor" val="tx"/>
                    </a:ext>
                  </a:extLst>
                </a:hlinkClick>
              </a:rPr>
              <a:t>https://gymnasium.farama.org/index.html#</a:t>
            </a:r>
            <a:r>
              <a:rPr lang="ru" sz="1300" dirty="0">
                <a:solidFill>
                  <a:schemeClr val="dk1"/>
                </a:solidFill>
                <a:latin typeface="Roboto"/>
                <a:ea typeface="Roboto"/>
                <a:cs typeface="Roboto"/>
                <a:sym typeface="Roboto"/>
              </a:rPr>
              <a:t>)</a:t>
            </a:r>
            <a:endParaRPr sz="1300" dirty="0">
              <a:solidFill>
                <a:schemeClr val="dk1"/>
              </a:solidFill>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ru" sz="1300" dirty="0">
                <a:solidFill>
                  <a:schemeClr val="dk1"/>
                </a:solidFill>
                <a:latin typeface="Roboto"/>
                <a:ea typeface="Roboto"/>
                <a:cs typeface="Roboto"/>
                <a:sym typeface="Roboto"/>
              </a:rPr>
              <a:t>PyTorch</a:t>
            </a:r>
            <a:endParaRPr sz="1300" dirty="0">
              <a:solidFill>
                <a:schemeClr val="dk1"/>
              </a:solidFill>
              <a:latin typeface="Roboto"/>
              <a:ea typeface="Roboto"/>
              <a:cs typeface="Roboto"/>
              <a:sym typeface="Roboto"/>
            </a:endParaRPr>
          </a:p>
        </p:txBody>
      </p:sp>
      <p:sp>
        <p:nvSpPr>
          <p:cNvPr id="339" name="Google Shape;339;p50"/>
          <p:cNvSpPr txBox="1"/>
          <p:nvPr/>
        </p:nvSpPr>
        <p:spPr>
          <a:xfrm>
            <a:off x="1993125" y="3762975"/>
            <a:ext cx="6825300" cy="64476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 sz="1300" b="1" dirty="0">
                <a:solidFill>
                  <a:schemeClr val="dk1"/>
                </a:solidFill>
                <a:latin typeface="Roboto"/>
                <a:ea typeface="Roboto"/>
                <a:cs typeface="Roboto"/>
                <a:sym typeface="Roboto"/>
              </a:rPr>
              <a:t>Практика на курсе:</a:t>
            </a:r>
            <a:endParaRPr sz="1300" b="1" dirty="0">
              <a:solidFill>
                <a:schemeClr val="dk1"/>
              </a:solidFill>
              <a:latin typeface="Roboto"/>
              <a:ea typeface="Roboto"/>
              <a:cs typeface="Roboto"/>
              <a:sym typeface="Roboto"/>
            </a:endParaRPr>
          </a:p>
          <a:p>
            <a:pPr marL="457200" lvl="0" indent="-311150" algn="l" rtl="0">
              <a:lnSpc>
                <a:spcPct val="115000"/>
              </a:lnSpc>
              <a:spcBef>
                <a:spcPts val="0"/>
              </a:spcBef>
              <a:spcAft>
                <a:spcPts val="0"/>
              </a:spcAft>
              <a:buSzPts val="1300"/>
              <a:buFont typeface="Roboto"/>
              <a:buChar char="-"/>
            </a:pPr>
            <a:r>
              <a:rPr lang="ru" sz="1300" dirty="0">
                <a:latin typeface="Roboto"/>
                <a:ea typeface="Roboto"/>
                <a:cs typeface="Roboto"/>
                <a:sym typeface="Roboto"/>
              </a:rPr>
              <a:t>разработка алгоритмов</a:t>
            </a:r>
            <a:endParaRPr sz="1300" dirty="0">
              <a:latin typeface="Roboto"/>
              <a:ea typeface="Roboto"/>
              <a:cs typeface="Roboto"/>
              <a:sym typeface="Roboto"/>
            </a:endParaRPr>
          </a:p>
        </p:txBody>
      </p:sp>
      <p:pic>
        <p:nvPicPr>
          <p:cNvPr id="340" name="Google Shape;340;p50"/>
          <p:cNvPicPr preferRelativeResize="0"/>
          <p:nvPr/>
        </p:nvPicPr>
        <p:blipFill rotWithShape="1">
          <a:blip r:embed="rId6">
            <a:alphaModFix/>
          </a:blip>
          <a:srcRect/>
          <a:stretch/>
        </p:blipFill>
        <p:spPr>
          <a:xfrm>
            <a:off x="1070725" y="3762975"/>
            <a:ext cx="757225" cy="757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3"/>
          <p:cNvSpPr txBox="1">
            <a:spLocks noGrp="1"/>
          </p:cNvSpPr>
          <p:nvPr>
            <p:ph type="title"/>
          </p:nvPr>
        </p:nvSpPr>
        <p:spPr>
          <a:xfrm>
            <a:off x="1635875" y="772125"/>
            <a:ext cx="7935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sz="2100"/>
              <a:t>Проверить, идет ли запись</a:t>
            </a:r>
            <a:endParaRPr sz="2100"/>
          </a:p>
        </p:txBody>
      </p:sp>
      <p:sp>
        <p:nvSpPr>
          <p:cNvPr id="140" name="Google Shape;140;p33"/>
          <p:cNvSpPr txBox="1">
            <a:spLocks noGrp="1"/>
          </p:cNvSpPr>
          <p:nvPr>
            <p:ph type="title"/>
          </p:nvPr>
        </p:nvSpPr>
        <p:spPr>
          <a:xfrm>
            <a:off x="766725" y="1805199"/>
            <a:ext cx="7935300" cy="12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4000"/>
              <a:t>Меня хорошо видно</a:t>
            </a:r>
            <a:endParaRPr sz="4000"/>
          </a:p>
          <a:p>
            <a:pPr marL="0" lvl="0" indent="0" algn="l" rtl="0">
              <a:spcBef>
                <a:spcPts val="0"/>
              </a:spcBef>
              <a:spcAft>
                <a:spcPts val="0"/>
              </a:spcAft>
              <a:buNone/>
            </a:pPr>
            <a:r>
              <a:rPr lang="ru" sz="4000"/>
              <a:t>&amp;&amp; слышно?</a:t>
            </a:r>
            <a:endParaRPr sz="4000"/>
          </a:p>
        </p:txBody>
      </p:sp>
      <p:pic>
        <p:nvPicPr>
          <p:cNvPr id="141" name="Google Shape;141;p33"/>
          <p:cNvPicPr preferRelativeResize="0"/>
          <p:nvPr/>
        </p:nvPicPr>
        <p:blipFill rotWithShape="1">
          <a:blip r:embed="rId3">
            <a:alphaModFix/>
          </a:blip>
          <a:srcRect/>
          <a:stretch/>
        </p:blipFill>
        <p:spPr>
          <a:xfrm>
            <a:off x="857275" y="3516281"/>
            <a:ext cx="526796" cy="526800"/>
          </a:xfrm>
          <a:prstGeom prst="rect">
            <a:avLst/>
          </a:prstGeom>
          <a:noFill/>
          <a:ln>
            <a:noFill/>
          </a:ln>
        </p:spPr>
      </p:pic>
      <p:pic>
        <p:nvPicPr>
          <p:cNvPr id="142" name="Google Shape;142;p33"/>
          <p:cNvPicPr preferRelativeResize="0"/>
          <p:nvPr/>
        </p:nvPicPr>
        <p:blipFill rotWithShape="1">
          <a:blip r:embed="rId4">
            <a:alphaModFix/>
          </a:blip>
          <a:srcRect/>
          <a:stretch/>
        </p:blipFill>
        <p:spPr>
          <a:xfrm>
            <a:off x="1584856" y="3516281"/>
            <a:ext cx="526796" cy="526800"/>
          </a:xfrm>
          <a:prstGeom prst="rect">
            <a:avLst/>
          </a:prstGeom>
          <a:noFill/>
          <a:ln>
            <a:noFill/>
          </a:ln>
        </p:spPr>
      </p:pic>
      <p:pic>
        <p:nvPicPr>
          <p:cNvPr id="143" name="Google Shape;143;p33"/>
          <p:cNvPicPr preferRelativeResize="0"/>
          <p:nvPr/>
        </p:nvPicPr>
        <p:blipFill rotWithShape="1">
          <a:blip r:embed="rId5">
            <a:alphaModFix/>
          </a:blip>
          <a:srcRect l="99" r="99"/>
          <a:stretch/>
        </p:blipFill>
        <p:spPr>
          <a:xfrm>
            <a:off x="880825" y="1032408"/>
            <a:ext cx="642317" cy="32115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1"/>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Ваши вопросы?</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2"/>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4900"/>
              <a:t>Основы и зарождение Reinforcement Learning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E8CDE5-DBF6-7E48-84B6-CD7E0843E00C}"/>
              </a:ext>
            </a:extLst>
          </p:cNvPr>
          <p:cNvSpPr>
            <a:spLocks noGrp="1"/>
          </p:cNvSpPr>
          <p:nvPr>
            <p:ph type="title"/>
          </p:nvPr>
        </p:nvSpPr>
        <p:spPr/>
        <p:txBody>
          <a:bodyPr/>
          <a:lstStyle/>
          <a:p>
            <a:r>
              <a:rPr lang="ru-RU" dirty="0"/>
              <a:t>Обучение с подкреплением</a:t>
            </a:r>
            <a:endParaRPr lang="en-TR" dirty="0"/>
          </a:p>
        </p:txBody>
      </p:sp>
      <p:sp>
        <p:nvSpPr>
          <p:cNvPr id="4" name="TextBox 3">
            <a:extLst>
              <a:ext uri="{FF2B5EF4-FFF2-40B4-BE49-F238E27FC236}">
                <a16:creationId xmlns:a16="http://schemas.microsoft.com/office/drawing/2014/main" id="{AF698816-9BCF-D54F-88FC-CCA58FD88258}"/>
              </a:ext>
            </a:extLst>
          </p:cNvPr>
          <p:cNvSpPr txBox="1"/>
          <p:nvPr/>
        </p:nvSpPr>
        <p:spPr>
          <a:xfrm>
            <a:off x="500550" y="1777885"/>
            <a:ext cx="8520599" cy="1938992"/>
          </a:xfrm>
          <a:prstGeom prst="rect">
            <a:avLst/>
          </a:prstGeom>
          <a:noFill/>
        </p:spPr>
        <p:txBody>
          <a:bodyPr wrap="square" rtlCol="0">
            <a:spAutoFit/>
          </a:bodyPr>
          <a:lstStyle/>
          <a:p>
            <a:pPr algn="ctr"/>
            <a:r>
              <a:rPr lang="ru-RU" sz="2400" dirty="0">
                <a:solidFill>
                  <a:srgbClr val="FF0000"/>
                </a:solidFill>
                <a:effectLst/>
                <a:latin typeface="Arial Unicode MS" panose="020B0604020202020204" pitchFamily="34" charset="-128"/>
                <a:ea typeface="Arial Unicode MS" panose="020B0604020202020204" pitchFamily="34" charset="-128"/>
                <a:cs typeface="Arial Unicode MS" panose="020B0604020202020204" pitchFamily="34" charset="-128"/>
              </a:rPr>
              <a:t>Обучение </a:t>
            </a:r>
          </a:p>
          <a:p>
            <a:pPr algn="ctr"/>
            <a:r>
              <a:rPr lang="ru-RU" sz="2400" dirty="0">
                <a:effectLst/>
                <a:latin typeface="Arial Unicode MS" panose="020B0604020202020204" pitchFamily="34" charset="-128"/>
                <a:ea typeface="Arial Unicode MS" panose="020B0604020202020204" pitchFamily="34" charset="-128"/>
                <a:cs typeface="Arial Unicode MS" panose="020B0604020202020204" pitchFamily="34" charset="-128"/>
              </a:rPr>
              <a:t>интеллектуального агента </a:t>
            </a:r>
          </a:p>
          <a:p>
            <a:pPr algn="ctr"/>
            <a:r>
              <a:rPr lang="ru-RU" sz="2400" dirty="0">
                <a:solidFill>
                  <a:srgbClr val="00FF00"/>
                </a:solidFill>
                <a:effectLst/>
                <a:latin typeface="Arial Unicode MS" panose="020B0604020202020204" pitchFamily="34" charset="-128"/>
                <a:ea typeface="Arial Unicode MS" panose="020B0604020202020204" pitchFamily="34" charset="-128"/>
                <a:cs typeface="Arial Unicode MS" panose="020B0604020202020204" pitchFamily="34" charset="-128"/>
              </a:rPr>
              <a:t>хорошей</a:t>
            </a:r>
          </a:p>
          <a:p>
            <a:pPr algn="ctr"/>
            <a:r>
              <a:rPr lang="ru-RU" sz="2400" dirty="0">
                <a:solidFill>
                  <a:srgbClr val="0000FF"/>
                </a:solidFill>
                <a:effectLst/>
                <a:latin typeface="Arial Unicode MS" panose="020B0604020202020204" pitchFamily="34" charset="-128"/>
                <a:ea typeface="Arial Unicode MS" panose="020B0604020202020204" pitchFamily="34" charset="-128"/>
                <a:cs typeface="Arial Unicode MS" panose="020B0604020202020204" pitchFamily="34" charset="-128"/>
              </a:rPr>
              <a:t>последовательности принятия решения </a:t>
            </a:r>
          </a:p>
          <a:p>
            <a:pPr algn="ctr"/>
            <a:r>
              <a:rPr lang="ru-RU" sz="2400" dirty="0">
                <a:effectLst/>
                <a:latin typeface="Arial Unicode MS" panose="020B0604020202020204" pitchFamily="34" charset="-128"/>
                <a:ea typeface="Arial Unicode MS" panose="020B0604020202020204" pitchFamily="34" charset="-128"/>
                <a:cs typeface="Arial Unicode MS" panose="020B0604020202020204" pitchFamily="34" charset="-128"/>
              </a:rPr>
              <a:t>в условиях неполной информации </a:t>
            </a:r>
            <a:endParaRPr lang="ru-RU" sz="1800" dirty="0">
              <a:effectLst/>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984888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3C95-F1F3-D24D-9DB3-DDF13FF5F3F8}"/>
              </a:ext>
            </a:extLst>
          </p:cNvPr>
          <p:cNvSpPr>
            <a:spLocks noGrp="1"/>
          </p:cNvSpPr>
          <p:nvPr>
            <p:ph type="title"/>
          </p:nvPr>
        </p:nvSpPr>
        <p:spPr/>
        <p:txBody>
          <a:bodyPr/>
          <a:lstStyle/>
          <a:p>
            <a:r>
              <a:rPr lang="ru-RU" dirty="0"/>
              <a:t>Место обучения с подкреплением в мире</a:t>
            </a:r>
            <a:endParaRPr lang="en-TR" dirty="0"/>
          </a:p>
        </p:txBody>
      </p:sp>
      <p:pic>
        <p:nvPicPr>
          <p:cNvPr id="2049" name="Picture 1" descr="page6image30402928">
            <a:extLst>
              <a:ext uri="{FF2B5EF4-FFF2-40B4-BE49-F238E27FC236}">
                <a16:creationId xmlns:a16="http://schemas.microsoft.com/office/drawing/2014/main" id="{2C3A8754-1561-0947-8D03-990EE4690C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724" y="932662"/>
            <a:ext cx="4010552" cy="3880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107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52C5B-7FC8-E246-B5A8-FBBB4934BB28}"/>
              </a:ext>
            </a:extLst>
          </p:cNvPr>
          <p:cNvSpPr>
            <a:spLocks noGrp="1"/>
          </p:cNvSpPr>
          <p:nvPr>
            <p:ph type="title"/>
          </p:nvPr>
        </p:nvSpPr>
        <p:spPr/>
        <p:txBody>
          <a:bodyPr/>
          <a:lstStyle/>
          <a:p>
            <a:r>
              <a:rPr lang="ru-RU" dirty="0"/>
              <a:t>Место обучения с подкреплением в </a:t>
            </a:r>
            <a:r>
              <a:rPr lang="en-US" dirty="0"/>
              <a:t>ML</a:t>
            </a:r>
            <a:endParaRPr lang="en-TR" dirty="0"/>
          </a:p>
        </p:txBody>
      </p:sp>
      <p:pic>
        <p:nvPicPr>
          <p:cNvPr id="3073" name="Picture 1" descr="page7image30193264">
            <a:extLst>
              <a:ext uri="{FF2B5EF4-FFF2-40B4-BE49-F238E27FC236}">
                <a16:creationId xmlns:a16="http://schemas.microsoft.com/office/drawing/2014/main" id="{2D176FB6-2019-F846-A599-F81BDE6A3E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675" y="1123203"/>
            <a:ext cx="3880064" cy="37384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BBB2633-45BC-4D47-8EDE-CA94AED5D4BE}"/>
              </a:ext>
            </a:extLst>
          </p:cNvPr>
          <p:cNvSpPr txBox="1"/>
          <p:nvPr/>
        </p:nvSpPr>
        <p:spPr>
          <a:xfrm>
            <a:off x="4158739" y="891319"/>
            <a:ext cx="4810449" cy="3970318"/>
          </a:xfrm>
          <a:prstGeom prst="rect">
            <a:avLst/>
          </a:prstGeom>
          <a:noFill/>
        </p:spPr>
        <p:txBody>
          <a:bodyPr wrap="square" rtlCol="0">
            <a:spAutoFit/>
          </a:bodyPr>
          <a:lstStyle/>
          <a:p>
            <a:pPr marL="285750" indent="-285750">
              <a:spcAft>
                <a:spcPts val="1800"/>
              </a:spcAft>
              <a:buFont typeface="Arial" panose="020B0604020202020204" pitchFamily="34" charset="0"/>
              <a:buChar char="•"/>
            </a:pPr>
            <a:r>
              <a:rPr lang="ru-RU" sz="1600" dirty="0">
                <a:effectLst/>
                <a:latin typeface="SFSS0900"/>
              </a:rPr>
              <a:t>Отделение среды (</a:t>
            </a:r>
            <a:r>
              <a:rPr lang="en-US" sz="1600" dirty="0">
                <a:effectLst/>
                <a:latin typeface="SFSS0900"/>
              </a:rPr>
              <a:t>environment) </a:t>
            </a:r>
            <a:r>
              <a:rPr lang="ru-RU" sz="1600" dirty="0">
                <a:effectLst/>
                <a:latin typeface="SFSS0900"/>
              </a:rPr>
              <a:t>и агенты (</a:t>
            </a:r>
            <a:r>
              <a:rPr lang="en-US" sz="1600" dirty="0">
                <a:effectLst/>
                <a:latin typeface="SFSS0900"/>
              </a:rPr>
              <a:t>agent) – </a:t>
            </a:r>
            <a:r>
              <a:rPr lang="ru-RU" sz="1600" dirty="0">
                <a:effectLst/>
                <a:latin typeface="SFSS0900"/>
              </a:rPr>
              <a:t>источник и акцептор данных в явном виде присутствуют в постановке задачи;</a:t>
            </a:r>
            <a:endParaRPr lang="ru-RU" sz="1200" dirty="0">
              <a:effectLst/>
            </a:endParaRPr>
          </a:p>
          <a:p>
            <a:pPr marL="285750" indent="-285750">
              <a:spcAft>
                <a:spcPts val="1800"/>
              </a:spcAft>
              <a:buFont typeface="Arial" panose="020B0604020202020204" pitchFamily="34" charset="0"/>
              <a:buChar char="•"/>
            </a:pPr>
            <a:r>
              <a:rPr lang="ru-RU" sz="1600" dirty="0">
                <a:effectLst/>
                <a:latin typeface="SFSS0900"/>
              </a:rPr>
              <a:t>Нет учителя, т.е. ошибка не задается явно, а косвенно передается через вознаграждение (</a:t>
            </a:r>
            <a:r>
              <a:rPr lang="en-US" sz="1600" dirty="0">
                <a:effectLst/>
                <a:latin typeface="SFSS0900"/>
              </a:rPr>
              <a:t>reward)</a:t>
            </a:r>
            <a:r>
              <a:rPr lang="ru-RU" sz="1600" dirty="0">
                <a:effectLst/>
                <a:latin typeface="SFSS0900"/>
              </a:rPr>
              <a:t>;</a:t>
            </a:r>
            <a:endParaRPr lang="en-US" sz="1200" dirty="0">
              <a:effectLst/>
            </a:endParaRPr>
          </a:p>
          <a:p>
            <a:pPr marL="285750" indent="-285750">
              <a:spcAft>
                <a:spcPts val="1800"/>
              </a:spcAft>
              <a:buFont typeface="Arial" panose="020B0604020202020204" pitchFamily="34" charset="0"/>
              <a:buChar char="•"/>
            </a:pPr>
            <a:r>
              <a:rPr lang="ru-RU" sz="1600" dirty="0">
                <a:effectLst/>
                <a:latin typeface="SFSS0900"/>
              </a:rPr>
              <a:t>Обратная связь (</a:t>
            </a:r>
            <a:r>
              <a:rPr lang="en-US" sz="1600" dirty="0">
                <a:effectLst/>
                <a:latin typeface="SFSS0900"/>
              </a:rPr>
              <a:t>feedback) </a:t>
            </a:r>
            <a:r>
              <a:rPr lang="ru-RU" sz="1600" dirty="0">
                <a:effectLst/>
                <a:latin typeface="SFSS0900"/>
              </a:rPr>
              <a:t>от среды может поступать с задержкой (</a:t>
            </a:r>
            <a:r>
              <a:rPr lang="en-US" sz="1600" dirty="0">
                <a:effectLst/>
                <a:latin typeface="SFSS0900"/>
              </a:rPr>
              <a:t>delayed)</a:t>
            </a:r>
            <a:r>
              <a:rPr lang="ru-RU" sz="1600" dirty="0">
                <a:effectLst/>
                <a:latin typeface="SFSS0900"/>
              </a:rPr>
              <a:t>;</a:t>
            </a:r>
            <a:endParaRPr lang="en-US" sz="1200" dirty="0">
              <a:effectLst/>
            </a:endParaRPr>
          </a:p>
          <a:p>
            <a:pPr marL="285750" indent="-285750">
              <a:spcAft>
                <a:spcPts val="1800"/>
              </a:spcAft>
              <a:buFont typeface="Arial" panose="020B0604020202020204" pitchFamily="34" charset="0"/>
              <a:buChar char="•"/>
            </a:pPr>
            <a:r>
              <a:rPr lang="ru-RU" sz="1600" dirty="0">
                <a:effectLst/>
                <a:latin typeface="SFSS0900"/>
              </a:rPr>
              <a:t>Параметр времени имеет особое значение – последовательные (</a:t>
            </a:r>
            <a:r>
              <a:rPr lang="en-US" sz="1600" dirty="0">
                <a:effectLst/>
                <a:latin typeface="SFSS0900"/>
              </a:rPr>
              <a:t>sequential) </a:t>
            </a:r>
            <a:r>
              <a:rPr lang="ru-RU" sz="1600" dirty="0">
                <a:effectLst/>
                <a:latin typeface="SFSS0900"/>
              </a:rPr>
              <a:t>данные;</a:t>
            </a:r>
            <a:endParaRPr lang="ru-RU" sz="1200" dirty="0">
              <a:effectLst/>
            </a:endParaRPr>
          </a:p>
          <a:p>
            <a:pPr marL="285750" indent="-285750">
              <a:spcAft>
                <a:spcPts val="1800"/>
              </a:spcAft>
              <a:buFont typeface="Arial" panose="020B0604020202020204" pitchFamily="34" charset="0"/>
              <a:buChar char="•"/>
            </a:pPr>
            <a:r>
              <a:rPr lang="ru-RU" sz="1600" dirty="0">
                <a:effectLst/>
                <a:latin typeface="SFSS0900"/>
              </a:rPr>
              <a:t>Действия агента влияют на поступающие в дальнейшем данные.</a:t>
            </a:r>
            <a:endParaRPr lang="ru-RU" sz="1200" dirty="0">
              <a:effectLst/>
            </a:endParaRPr>
          </a:p>
        </p:txBody>
      </p:sp>
    </p:spTree>
    <p:extLst>
      <p:ext uri="{BB962C8B-B14F-4D97-AF65-F5344CB8AC3E}">
        <p14:creationId xmlns:p14="http://schemas.microsoft.com/office/powerpoint/2010/main" val="25462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3"/>
          <p:cNvSpPr txBox="1"/>
          <p:nvPr/>
        </p:nvSpPr>
        <p:spPr>
          <a:xfrm>
            <a:off x="500550" y="330736"/>
            <a:ext cx="8520600" cy="97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a:solidFill>
                  <a:srgbClr val="000000"/>
                </a:solidFill>
                <a:latin typeface="Roboto"/>
                <a:ea typeface="Roboto"/>
                <a:cs typeface="Roboto"/>
                <a:sym typeface="Roboto"/>
              </a:rPr>
              <a:t>Что такое Обучение с Подкреплением?</a:t>
            </a:r>
            <a:endParaRPr sz="3100" b="1">
              <a:solidFill>
                <a:srgbClr val="000000"/>
              </a:solidFill>
              <a:latin typeface="Roboto"/>
              <a:ea typeface="Roboto"/>
              <a:cs typeface="Roboto"/>
              <a:sym typeface="Roboto"/>
            </a:endParaRPr>
          </a:p>
        </p:txBody>
      </p:sp>
      <p:sp>
        <p:nvSpPr>
          <p:cNvPr id="356" name="Google Shape;356;p53"/>
          <p:cNvSpPr txBox="1"/>
          <p:nvPr/>
        </p:nvSpPr>
        <p:spPr>
          <a:xfrm>
            <a:off x="500550" y="1369325"/>
            <a:ext cx="3413400" cy="31305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300"/>
              </a:spcBef>
              <a:spcAft>
                <a:spcPts val="0"/>
              </a:spcAft>
              <a:buNone/>
            </a:pPr>
            <a:r>
              <a:rPr lang="ru" sz="1350" b="1" dirty="0">
                <a:solidFill>
                  <a:srgbClr val="000000"/>
                </a:solidFill>
                <a:latin typeface="Roboto"/>
                <a:ea typeface="Roboto"/>
                <a:cs typeface="Roboto"/>
                <a:sym typeface="Roboto"/>
              </a:rPr>
              <a:t>Обучение с Подкреплением</a:t>
            </a:r>
            <a:r>
              <a:rPr lang="ru" sz="1350" dirty="0">
                <a:solidFill>
                  <a:srgbClr val="000000"/>
                </a:solidFill>
                <a:latin typeface="Roboto"/>
                <a:ea typeface="Roboto"/>
                <a:cs typeface="Roboto"/>
                <a:sym typeface="Roboto"/>
              </a:rPr>
              <a:t> - это направление машинного обучения, где </a:t>
            </a:r>
            <a:r>
              <a:rPr lang="ru" sz="1350" i="1" u="sng" dirty="0">
                <a:solidFill>
                  <a:srgbClr val="000000"/>
                </a:solidFill>
                <a:latin typeface="Roboto"/>
                <a:ea typeface="Roboto"/>
                <a:cs typeface="Roboto"/>
                <a:sym typeface="Roboto"/>
              </a:rPr>
              <a:t>агент</a:t>
            </a:r>
            <a:r>
              <a:rPr lang="ru" sz="1350" dirty="0">
                <a:solidFill>
                  <a:srgbClr val="000000"/>
                </a:solidFill>
                <a:latin typeface="Roboto"/>
                <a:ea typeface="Roboto"/>
                <a:cs typeface="Roboto"/>
                <a:sym typeface="Roboto"/>
              </a:rPr>
              <a:t> (искусственный интеллект) обучается, </a:t>
            </a:r>
            <a:r>
              <a:rPr lang="ru" sz="1350" i="1" u="sng" dirty="0">
                <a:solidFill>
                  <a:srgbClr val="000000"/>
                </a:solidFill>
                <a:latin typeface="Roboto"/>
                <a:ea typeface="Roboto"/>
                <a:cs typeface="Roboto"/>
                <a:sym typeface="Roboto"/>
              </a:rPr>
              <a:t>принимая решения</a:t>
            </a:r>
            <a:r>
              <a:rPr lang="ru" sz="1350" dirty="0">
                <a:solidFill>
                  <a:srgbClr val="000000"/>
                </a:solidFill>
                <a:latin typeface="Roboto"/>
                <a:ea typeface="Roboto"/>
                <a:cs typeface="Roboto"/>
                <a:sym typeface="Roboto"/>
              </a:rPr>
              <a:t> и действуя </a:t>
            </a:r>
            <a:r>
              <a:rPr lang="ru" sz="1350" i="1" u="sng" dirty="0">
                <a:solidFill>
                  <a:srgbClr val="000000"/>
                </a:solidFill>
                <a:latin typeface="Roboto"/>
                <a:ea typeface="Roboto"/>
                <a:cs typeface="Roboto"/>
                <a:sym typeface="Roboto"/>
              </a:rPr>
              <a:t>в некоторой среде</a:t>
            </a:r>
            <a:r>
              <a:rPr lang="ru" sz="1350" dirty="0">
                <a:solidFill>
                  <a:srgbClr val="000000"/>
                </a:solidFill>
                <a:latin typeface="Roboto"/>
                <a:ea typeface="Roboto"/>
                <a:cs typeface="Roboto"/>
                <a:sym typeface="Roboto"/>
              </a:rPr>
              <a:t> получая награду и штрафы с целью </a:t>
            </a:r>
            <a:r>
              <a:rPr lang="ru" sz="1350" i="1" u="sng" dirty="0">
                <a:solidFill>
                  <a:srgbClr val="000000"/>
                </a:solidFill>
                <a:latin typeface="Roboto"/>
                <a:ea typeface="Roboto"/>
                <a:cs typeface="Roboto"/>
                <a:sym typeface="Roboto"/>
              </a:rPr>
              <a:t>максимизировать награду</a:t>
            </a:r>
            <a:r>
              <a:rPr lang="ru" sz="1350" dirty="0">
                <a:solidFill>
                  <a:srgbClr val="000000"/>
                </a:solidFill>
                <a:latin typeface="Roboto"/>
                <a:ea typeface="Roboto"/>
                <a:cs typeface="Roboto"/>
                <a:sym typeface="Roboto"/>
              </a:rPr>
              <a:t>. </a:t>
            </a:r>
            <a:endParaRPr sz="1350" dirty="0">
              <a:solidFill>
                <a:srgbClr val="000000"/>
              </a:solidFill>
              <a:latin typeface="Roboto"/>
              <a:ea typeface="Roboto"/>
              <a:cs typeface="Roboto"/>
              <a:sym typeface="Roboto"/>
            </a:endParaRPr>
          </a:p>
          <a:p>
            <a:pPr marL="0" lvl="0" indent="0" algn="l" rtl="0">
              <a:lnSpc>
                <a:spcPct val="115000"/>
              </a:lnSpc>
              <a:spcBef>
                <a:spcPts val="300"/>
              </a:spcBef>
              <a:spcAft>
                <a:spcPts val="0"/>
              </a:spcAft>
              <a:buNone/>
            </a:pPr>
            <a:endParaRPr sz="1350" dirty="0">
              <a:solidFill>
                <a:srgbClr val="000000"/>
              </a:solidFill>
              <a:latin typeface="Roboto"/>
              <a:ea typeface="Roboto"/>
              <a:cs typeface="Roboto"/>
              <a:sym typeface="Roboto"/>
            </a:endParaRPr>
          </a:p>
          <a:p>
            <a:pPr marL="0" lvl="0" indent="0" algn="l" rtl="0">
              <a:lnSpc>
                <a:spcPct val="115000"/>
              </a:lnSpc>
              <a:spcBef>
                <a:spcPts val="300"/>
              </a:spcBef>
              <a:spcAft>
                <a:spcPts val="0"/>
              </a:spcAft>
              <a:buNone/>
            </a:pPr>
            <a:r>
              <a:rPr lang="ru" sz="1350" dirty="0">
                <a:solidFill>
                  <a:srgbClr val="000000"/>
                </a:solidFill>
                <a:latin typeface="Roboto"/>
                <a:ea typeface="Roboto"/>
                <a:cs typeface="Roboto"/>
                <a:sym typeface="Roboto"/>
              </a:rPr>
              <a:t>Этот метод обучения схож с тем, как люди и животные учатся на основе положительного и отрицательного подкрепления.</a:t>
            </a:r>
            <a:endParaRPr sz="1350" dirty="0">
              <a:solidFill>
                <a:srgbClr val="000000"/>
              </a:solidFill>
              <a:latin typeface="Roboto"/>
              <a:ea typeface="Roboto"/>
              <a:cs typeface="Roboto"/>
              <a:sym typeface="Roboto"/>
            </a:endParaRPr>
          </a:p>
        </p:txBody>
      </p:sp>
      <p:pic>
        <p:nvPicPr>
          <p:cNvPr id="357" name="Google Shape;357;p53"/>
          <p:cNvPicPr preferRelativeResize="0"/>
          <p:nvPr/>
        </p:nvPicPr>
        <p:blipFill>
          <a:blip r:embed="rId3">
            <a:alphaModFix/>
          </a:blip>
          <a:stretch>
            <a:fillRect/>
          </a:stretch>
        </p:blipFill>
        <p:spPr>
          <a:xfrm>
            <a:off x="3913950" y="1218600"/>
            <a:ext cx="5150700" cy="3043589"/>
          </a:xfrm>
          <a:prstGeom prst="rect">
            <a:avLst/>
          </a:prstGeom>
          <a:noFill/>
          <a:ln>
            <a:noFill/>
          </a:ln>
        </p:spPr>
      </p:pic>
      <p:sp>
        <p:nvSpPr>
          <p:cNvPr id="358" name="Google Shape;358;p53"/>
          <p:cNvSpPr txBox="1"/>
          <p:nvPr/>
        </p:nvSpPr>
        <p:spPr>
          <a:xfrm>
            <a:off x="3913950" y="4370325"/>
            <a:ext cx="5150700" cy="348600"/>
          </a:xfrm>
          <a:prstGeom prst="rect">
            <a:avLst/>
          </a:prstGeom>
          <a:noFill/>
          <a:ln>
            <a:noFill/>
          </a:ln>
        </p:spPr>
        <p:txBody>
          <a:bodyPr spcFirstLastPara="1" wrap="square" lIns="91425" tIns="91425" rIns="91425" bIns="91425" anchor="t" anchorCtr="0">
            <a:normAutofit fontScale="55000" lnSpcReduction="20000"/>
          </a:bodyPr>
          <a:lstStyle/>
          <a:p>
            <a:pPr marL="0" lvl="0" indent="0" algn="l" rtl="0">
              <a:lnSpc>
                <a:spcPct val="115000"/>
              </a:lnSpc>
              <a:spcBef>
                <a:spcPts val="300"/>
              </a:spcBef>
              <a:spcAft>
                <a:spcPts val="0"/>
              </a:spcAft>
              <a:buNone/>
            </a:pPr>
            <a:r>
              <a:rPr lang="ru" sz="1392">
                <a:solidFill>
                  <a:srgbClr val="000000"/>
                </a:solidFill>
                <a:latin typeface="Roboto"/>
                <a:ea typeface="Roboto"/>
                <a:cs typeface="Roboto"/>
                <a:sym typeface="Roboto"/>
              </a:rPr>
              <a:t>Источник: https://ai.googleblog.com/2021/02/mastering-atari-with-discrete-world.html</a:t>
            </a:r>
            <a:endParaRPr sz="1392">
              <a:solidFill>
                <a:srgbClr val="000000"/>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4"/>
          <p:cNvSpPr txBox="1"/>
          <p:nvPr/>
        </p:nvSpPr>
        <p:spPr>
          <a:xfrm>
            <a:off x="500550" y="330736"/>
            <a:ext cx="8520600" cy="97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a:solidFill>
                  <a:srgbClr val="000000"/>
                </a:solidFill>
                <a:latin typeface="Roboto"/>
                <a:ea typeface="Roboto"/>
                <a:cs typeface="Roboto"/>
                <a:sym typeface="Roboto"/>
              </a:rPr>
              <a:t>Что такое Обучение с Подкреплением?</a:t>
            </a:r>
            <a:endParaRPr sz="3100" b="1">
              <a:solidFill>
                <a:srgbClr val="000000"/>
              </a:solidFill>
              <a:latin typeface="Roboto"/>
              <a:ea typeface="Roboto"/>
              <a:cs typeface="Roboto"/>
              <a:sym typeface="Roboto"/>
            </a:endParaRPr>
          </a:p>
        </p:txBody>
      </p:sp>
      <p:sp>
        <p:nvSpPr>
          <p:cNvPr id="364" name="Google Shape;364;p54"/>
          <p:cNvSpPr txBox="1"/>
          <p:nvPr/>
        </p:nvSpPr>
        <p:spPr>
          <a:xfrm>
            <a:off x="500550" y="1369325"/>
            <a:ext cx="3413400" cy="31305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300"/>
              </a:spcBef>
              <a:spcAft>
                <a:spcPts val="0"/>
              </a:spcAft>
              <a:buNone/>
            </a:pPr>
            <a:r>
              <a:rPr lang="ru" sz="1350" b="1" dirty="0">
                <a:solidFill>
                  <a:srgbClr val="000000"/>
                </a:solidFill>
                <a:latin typeface="Roboto"/>
                <a:ea typeface="Roboto"/>
                <a:cs typeface="Roboto"/>
                <a:sym typeface="Roboto"/>
              </a:rPr>
              <a:t>Обучение с Подкреплением</a:t>
            </a:r>
            <a:r>
              <a:rPr lang="ru" sz="1350" dirty="0">
                <a:solidFill>
                  <a:srgbClr val="000000"/>
                </a:solidFill>
                <a:latin typeface="Roboto"/>
                <a:ea typeface="Roboto"/>
                <a:cs typeface="Roboto"/>
                <a:sym typeface="Roboto"/>
              </a:rPr>
              <a:t> - это направление машинного обучения, где </a:t>
            </a:r>
            <a:r>
              <a:rPr lang="ru" sz="1350" i="1" u="sng" dirty="0">
                <a:solidFill>
                  <a:srgbClr val="000000"/>
                </a:solidFill>
                <a:latin typeface="Roboto"/>
                <a:ea typeface="Roboto"/>
                <a:cs typeface="Roboto"/>
                <a:sym typeface="Roboto"/>
              </a:rPr>
              <a:t>агент</a:t>
            </a:r>
            <a:r>
              <a:rPr lang="ru" sz="1350" dirty="0">
                <a:solidFill>
                  <a:srgbClr val="000000"/>
                </a:solidFill>
                <a:latin typeface="Roboto"/>
                <a:ea typeface="Roboto"/>
                <a:cs typeface="Roboto"/>
                <a:sym typeface="Roboto"/>
              </a:rPr>
              <a:t> (искусственный интеллект) обучается, </a:t>
            </a:r>
            <a:r>
              <a:rPr lang="ru" sz="1350" i="1" u="sng" dirty="0">
                <a:solidFill>
                  <a:srgbClr val="000000"/>
                </a:solidFill>
                <a:latin typeface="Roboto"/>
                <a:ea typeface="Roboto"/>
                <a:cs typeface="Roboto"/>
                <a:sym typeface="Roboto"/>
              </a:rPr>
              <a:t>принимая решения</a:t>
            </a:r>
            <a:r>
              <a:rPr lang="ru" sz="1350" dirty="0">
                <a:solidFill>
                  <a:srgbClr val="000000"/>
                </a:solidFill>
                <a:latin typeface="Roboto"/>
                <a:ea typeface="Roboto"/>
                <a:cs typeface="Roboto"/>
                <a:sym typeface="Roboto"/>
              </a:rPr>
              <a:t> и действуя </a:t>
            </a:r>
            <a:r>
              <a:rPr lang="ru" sz="1350" i="1" u="sng" dirty="0">
                <a:solidFill>
                  <a:srgbClr val="000000"/>
                </a:solidFill>
                <a:latin typeface="Roboto"/>
                <a:ea typeface="Roboto"/>
                <a:cs typeface="Roboto"/>
                <a:sym typeface="Roboto"/>
              </a:rPr>
              <a:t>в некоторой среде</a:t>
            </a:r>
            <a:r>
              <a:rPr lang="ru" sz="1350" dirty="0">
                <a:solidFill>
                  <a:srgbClr val="000000"/>
                </a:solidFill>
                <a:latin typeface="Roboto"/>
                <a:ea typeface="Roboto"/>
                <a:cs typeface="Roboto"/>
                <a:sym typeface="Roboto"/>
              </a:rPr>
              <a:t> получая награду и штрафы с целью </a:t>
            </a:r>
            <a:r>
              <a:rPr lang="ru" sz="1350" i="1" u="sng" dirty="0">
                <a:solidFill>
                  <a:srgbClr val="000000"/>
                </a:solidFill>
                <a:latin typeface="Roboto"/>
                <a:ea typeface="Roboto"/>
                <a:cs typeface="Roboto"/>
                <a:sym typeface="Roboto"/>
              </a:rPr>
              <a:t>максимизировать некую награду</a:t>
            </a:r>
            <a:r>
              <a:rPr lang="ru" sz="1350" dirty="0">
                <a:solidFill>
                  <a:srgbClr val="000000"/>
                </a:solidFill>
                <a:latin typeface="Roboto"/>
                <a:ea typeface="Roboto"/>
                <a:cs typeface="Roboto"/>
                <a:sym typeface="Roboto"/>
              </a:rPr>
              <a:t>. </a:t>
            </a:r>
            <a:endParaRPr sz="1350" dirty="0">
              <a:solidFill>
                <a:srgbClr val="000000"/>
              </a:solidFill>
              <a:latin typeface="Roboto"/>
              <a:ea typeface="Roboto"/>
              <a:cs typeface="Roboto"/>
              <a:sym typeface="Roboto"/>
            </a:endParaRPr>
          </a:p>
          <a:p>
            <a:pPr marL="0" lvl="0" indent="0" algn="l" rtl="0">
              <a:lnSpc>
                <a:spcPct val="115000"/>
              </a:lnSpc>
              <a:spcBef>
                <a:spcPts val="300"/>
              </a:spcBef>
              <a:spcAft>
                <a:spcPts val="0"/>
              </a:spcAft>
              <a:buNone/>
            </a:pPr>
            <a:endParaRPr sz="1350" dirty="0">
              <a:solidFill>
                <a:srgbClr val="000000"/>
              </a:solidFill>
              <a:latin typeface="Roboto"/>
              <a:ea typeface="Roboto"/>
              <a:cs typeface="Roboto"/>
              <a:sym typeface="Roboto"/>
            </a:endParaRPr>
          </a:p>
          <a:p>
            <a:pPr marL="0" lvl="0" indent="0" algn="l" rtl="0">
              <a:lnSpc>
                <a:spcPct val="115000"/>
              </a:lnSpc>
              <a:spcBef>
                <a:spcPts val="300"/>
              </a:spcBef>
              <a:spcAft>
                <a:spcPts val="0"/>
              </a:spcAft>
              <a:buNone/>
            </a:pPr>
            <a:r>
              <a:rPr lang="ru" sz="1350" dirty="0">
                <a:solidFill>
                  <a:srgbClr val="000000"/>
                </a:solidFill>
                <a:latin typeface="Roboto"/>
                <a:ea typeface="Roboto"/>
                <a:cs typeface="Roboto"/>
                <a:sym typeface="Roboto"/>
              </a:rPr>
              <a:t>Этот метод обучения схож с тем, как люди и животные учатся на основе положительного и отрицательного подкрепления.</a:t>
            </a:r>
            <a:endParaRPr sz="1350" dirty="0">
              <a:solidFill>
                <a:srgbClr val="000000"/>
              </a:solidFill>
              <a:latin typeface="Roboto"/>
              <a:ea typeface="Roboto"/>
              <a:cs typeface="Roboto"/>
              <a:sym typeface="Roboto"/>
            </a:endParaRPr>
          </a:p>
        </p:txBody>
      </p:sp>
      <p:sp>
        <p:nvSpPr>
          <p:cNvPr id="365" name="Google Shape;365;p54"/>
          <p:cNvSpPr txBox="1"/>
          <p:nvPr/>
        </p:nvSpPr>
        <p:spPr>
          <a:xfrm>
            <a:off x="4344775" y="3512950"/>
            <a:ext cx="4228500" cy="348600"/>
          </a:xfrm>
          <a:prstGeom prst="rect">
            <a:avLst/>
          </a:prstGeom>
          <a:noFill/>
          <a:ln>
            <a:noFill/>
          </a:ln>
        </p:spPr>
        <p:txBody>
          <a:bodyPr spcFirstLastPara="1" wrap="square" lIns="91425" tIns="91425" rIns="91425" bIns="91425" anchor="t" anchorCtr="0">
            <a:normAutofit fontScale="55000" lnSpcReduction="20000"/>
          </a:bodyPr>
          <a:lstStyle/>
          <a:p>
            <a:pPr marL="0" lvl="0" indent="0" algn="ctr" rtl="0">
              <a:lnSpc>
                <a:spcPct val="115000"/>
              </a:lnSpc>
              <a:spcBef>
                <a:spcPts val="300"/>
              </a:spcBef>
              <a:spcAft>
                <a:spcPts val="0"/>
              </a:spcAft>
              <a:buNone/>
            </a:pPr>
            <a:r>
              <a:rPr lang="ru" sz="1392" dirty="0">
                <a:solidFill>
                  <a:srgbClr val="000000"/>
                </a:solidFill>
                <a:latin typeface="Roboto"/>
                <a:ea typeface="Roboto"/>
                <a:cs typeface="Roboto"/>
                <a:sym typeface="Roboto"/>
              </a:rPr>
              <a:t>Источник: </a:t>
            </a:r>
            <a:r>
              <a:rPr lang="ru" sz="1392" dirty="0">
                <a:latin typeface="Roboto"/>
                <a:ea typeface="Roboto"/>
                <a:cs typeface="Roboto"/>
                <a:sym typeface="Roboto"/>
              </a:rPr>
              <a:t>https://habr.com/ru/companies/ods/articles/421585/</a:t>
            </a:r>
            <a:endParaRPr sz="1392" dirty="0">
              <a:solidFill>
                <a:srgbClr val="000000"/>
              </a:solidFill>
              <a:latin typeface="Roboto"/>
              <a:ea typeface="Roboto"/>
              <a:cs typeface="Roboto"/>
              <a:sym typeface="Roboto"/>
            </a:endParaRPr>
          </a:p>
        </p:txBody>
      </p:sp>
      <p:pic>
        <p:nvPicPr>
          <p:cNvPr id="366" name="Google Shape;366;p54"/>
          <p:cNvPicPr preferRelativeResize="0"/>
          <p:nvPr/>
        </p:nvPicPr>
        <p:blipFill>
          <a:blip r:embed="rId3">
            <a:alphaModFix/>
          </a:blip>
          <a:stretch>
            <a:fillRect/>
          </a:stretch>
        </p:blipFill>
        <p:spPr>
          <a:xfrm>
            <a:off x="3896900" y="1630563"/>
            <a:ext cx="5124250" cy="1882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5"/>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Пример</a:t>
            </a:r>
            <a:endParaRPr/>
          </a:p>
        </p:txBody>
      </p:sp>
      <p:pic>
        <p:nvPicPr>
          <p:cNvPr id="372" name="Google Shape;372;p55"/>
          <p:cNvPicPr preferRelativeResize="0"/>
          <p:nvPr/>
        </p:nvPicPr>
        <p:blipFill>
          <a:blip r:embed="rId3">
            <a:alphaModFix/>
          </a:blip>
          <a:stretch>
            <a:fillRect/>
          </a:stretch>
        </p:blipFill>
        <p:spPr>
          <a:xfrm>
            <a:off x="1319600" y="1023750"/>
            <a:ext cx="6504775" cy="3746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Зарождение в психологии: собака Павлова</a:t>
            </a:r>
            <a:endParaRPr/>
          </a:p>
        </p:txBody>
      </p:sp>
      <p:sp>
        <p:nvSpPr>
          <p:cNvPr id="378" name="Google Shape;378;p56"/>
          <p:cNvSpPr txBox="1">
            <a:spLocks noGrp="1"/>
          </p:cNvSpPr>
          <p:nvPr>
            <p:ph type="body" idx="1"/>
          </p:nvPr>
        </p:nvSpPr>
        <p:spPr>
          <a:xfrm>
            <a:off x="500550" y="1369325"/>
            <a:ext cx="4381200" cy="3130500"/>
          </a:xfrm>
          <a:prstGeom prst="rect">
            <a:avLst/>
          </a:prstGeom>
        </p:spPr>
        <p:txBody>
          <a:bodyPr spcFirstLastPara="1" wrap="square" lIns="91425" tIns="91425" rIns="91425" bIns="91425" anchor="t" anchorCtr="0">
            <a:normAutofit/>
          </a:bodyPr>
          <a:lstStyle/>
          <a:p>
            <a:pPr marL="0" lvl="0" indent="0" algn="l" rtl="0">
              <a:lnSpc>
                <a:spcPct val="115000"/>
              </a:lnSpc>
              <a:spcBef>
                <a:spcPts val="300"/>
              </a:spcBef>
              <a:spcAft>
                <a:spcPts val="0"/>
              </a:spcAft>
              <a:buNone/>
            </a:pPr>
            <a:r>
              <a:rPr lang="ru" b="1"/>
              <a:t>Суть эксперимента</a:t>
            </a:r>
            <a:endParaRPr b="1"/>
          </a:p>
          <a:p>
            <a:pPr marL="0" lvl="0" indent="0" algn="l" rtl="0">
              <a:lnSpc>
                <a:spcPct val="115000"/>
              </a:lnSpc>
              <a:spcBef>
                <a:spcPts val="300"/>
              </a:spcBef>
              <a:spcAft>
                <a:spcPts val="0"/>
              </a:spcAft>
              <a:buNone/>
            </a:pPr>
            <a:endParaRPr sz="1450" b="1"/>
          </a:p>
          <a:p>
            <a:pPr marL="457200" lvl="0" indent="-314325" algn="l" rtl="0">
              <a:lnSpc>
                <a:spcPct val="115000"/>
              </a:lnSpc>
              <a:spcBef>
                <a:spcPts val="300"/>
              </a:spcBef>
              <a:spcAft>
                <a:spcPts val="0"/>
              </a:spcAft>
              <a:buSzPts val="1350"/>
              <a:buChar char="●"/>
            </a:pPr>
            <a:r>
              <a:rPr lang="ru" sz="1350"/>
              <a:t>У собак наблюдается слюноотделение при виде пищи</a:t>
            </a:r>
            <a:endParaRPr sz="1350"/>
          </a:p>
          <a:p>
            <a:pPr marL="457200" lvl="0" indent="-314325" algn="l" rtl="0">
              <a:lnSpc>
                <a:spcPct val="115000"/>
              </a:lnSpc>
              <a:spcBef>
                <a:spcPts val="0"/>
              </a:spcBef>
              <a:spcAft>
                <a:spcPts val="0"/>
              </a:spcAft>
              <a:buSzPts val="1350"/>
              <a:buChar char="●"/>
            </a:pPr>
            <a:r>
              <a:rPr lang="ru" sz="1350"/>
              <a:t>Если подавать звуковой сигнал перед подачей пищи, собака выработает условный рефлекс слюноотделения в ответ на звуковой сигнал</a:t>
            </a:r>
            <a:endParaRPr sz="1350"/>
          </a:p>
        </p:txBody>
      </p:sp>
      <p:pic>
        <p:nvPicPr>
          <p:cNvPr id="379" name="Google Shape;379;p56"/>
          <p:cNvPicPr preferRelativeResize="0"/>
          <p:nvPr/>
        </p:nvPicPr>
        <p:blipFill>
          <a:blip r:embed="rId3">
            <a:alphaModFix/>
          </a:blip>
          <a:stretch>
            <a:fillRect/>
          </a:stretch>
        </p:blipFill>
        <p:spPr>
          <a:xfrm>
            <a:off x="4767126" y="968425"/>
            <a:ext cx="3590625" cy="3932299"/>
          </a:xfrm>
          <a:prstGeom prst="rect">
            <a:avLst/>
          </a:prstGeom>
          <a:noFill/>
          <a:ln>
            <a:noFill/>
          </a:ln>
        </p:spPr>
      </p:pic>
      <p:sp>
        <p:nvSpPr>
          <p:cNvPr id="380" name="Google Shape;380;p56"/>
          <p:cNvSpPr txBox="1">
            <a:spLocks noGrp="1"/>
          </p:cNvSpPr>
          <p:nvPr>
            <p:ph type="body" idx="1"/>
          </p:nvPr>
        </p:nvSpPr>
        <p:spPr>
          <a:xfrm>
            <a:off x="2352597" y="4794900"/>
            <a:ext cx="4816500" cy="348600"/>
          </a:xfrm>
          <a:prstGeom prst="rect">
            <a:avLst/>
          </a:prstGeom>
        </p:spPr>
        <p:txBody>
          <a:bodyPr spcFirstLastPara="1" wrap="square" lIns="91425" tIns="91425" rIns="91425" bIns="91425" anchor="t" anchorCtr="0">
            <a:normAutofit fontScale="62500" lnSpcReduction="20000"/>
          </a:bodyPr>
          <a:lstStyle/>
          <a:p>
            <a:pPr marL="0" lvl="0" indent="0" algn="l" rtl="0">
              <a:lnSpc>
                <a:spcPct val="115000"/>
              </a:lnSpc>
              <a:spcBef>
                <a:spcPts val="300"/>
              </a:spcBef>
              <a:spcAft>
                <a:spcPts val="0"/>
              </a:spcAft>
              <a:buNone/>
            </a:pPr>
            <a:r>
              <a:rPr lang="ru" sz="1250"/>
              <a:t>Источник: https://4brain.ru/blog/sobaka-pavlova-eksperiment-dlinoju-v-zhizn/</a:t>
            </a:r>
            <a:endParaRPr sz="125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Ящик Скиннера</a:t>
            </a:r>
            <a:endParaRPr/>
          </a:p>
        </p:txBody>
      </p:sp>
      <p:sp>
        <p:nvSpPr>
          <p:cNvPr id="386" name="Google Shape;386;p57"/>
          <p:cNvSpPr txBox="1">
            <a:spLocks noGrp="1"/>
          </p:cNvSpPr>
          <p:nvPr>
            <p:ph type="body" idx="1"/>
          </p:nvPr>
        </p:nvSpPr>
        <p:spPr>
          <a:xfrm>
            <a:off x="500550" y="1369325"/>
            <a:ext cx="3146700" cy="3130500"/>
          </a:xfrm>
          <a:prstGeom prst="rect">
            <a:avLst/>
          </a:prstGeom>
        </p:spPr>
        <p:txBody>
          <a:bodyPr spcFirstLastPara="1" wrap="square" lIns="91425" tIns="91425" rIns="91425" bIns="91425" anchor="t" anchorCtr="0">
            <a:normAutofit/>
          </a:bodyPr>
          <a:lstStyle/>
          <a:p>
            <a:pPr marL="0" lvl="0" indent="0" algn="l" rtl="0">
              <a:lnSpc>
                <a:spcPct val="115000"/>
              </a:lnSpc>
              <a:spcBef>
                <a:spcPts val="300"/>
              </a:spcBef>
              <a:spcAft>
                <a:spcPts val="0"/>
              </a:spcAft>
              <a:buNone/>
            </a:pPr>
            <a:r>
              <a:rPr lang="ru" b="1"/>
              <a:t>Суть эксперимента</a:t>
            </a:r>
            <a:endParaRPr b="1"/>
          </a:p>
          <a:p>
            <a:pPr marL="0" lvl="0" indent="0" algn="l" rtl="0">
              <a:lnSpc>
                <a:spcPct val="115000"/>
              </a:lnSpc>
              <a:spcBef>
                <a:spcPts val="300"/>
              </a:spcBef>
              <a:spcAft>
                <a:spcPts val="0"/>
              </a:spcAft>
              <a:buNone/>
            </a:pPr>
            <a:endParaRPr sz="1450" b="1"/>
          </a:p>
          <a:p>
            <a:pPr marL="457200" lvl="0" indent="-307975" algn="l" rtl="0">
              <a:lnSpc>
                <a:spcPct val="115000"/>
              </a:lnSpc>
              <a:spcBef>
                <a:spcPts val="300"/>
              </a:spcBef>
              <a:spcAft>
                <a:spcPts val="0"/>
              </a:spcAft>
              <a:buSzPts val="1250"/>
              <a:buChar char="●"/>
            </a:pPr>
            <a:r>
              <a:rPr lang="ru" sz="1250"/>
              <a:t>Животное помещено в коробку с рычагом</a:t>
            </a:r>
            <a:endParaRPr sz="1250"/>
          </a:p>
          <a:p>
            <a:pPr marL="457200" lvl="0" indent="-307975" algn="l" rtl="0">
              <a:lnSpc>
                <a:spcPct val="115000"/>
              </a:lnSpc>
              <a:spcBef>
                <a:spcPts val="0"/>
              </a:spcBef>
              <a:spcAft>
                <a:spcPts val="0"/>
              </a:spcAft>
              <a:buSzPts val="1250"/>
              <a:buChar char="●"/>
            </a:pPr>
            <a:r>
              <a:rPr lang="ru" sz="1250"/>
              <a:t>Нажатие рычага открывает доступ к еде</a:t>
            </a:r>
            <a:endParaRPr sz="1250"/>
          </a:p>
          <a:p>
            <a:pPr marL="457200" lvl="0" indent="-307975" algn="l" rtl="0">
              <a:lnSpc>
                <a:spcPct val="115000"/>
              </a:lnSpc>
              <a:spcBef>
                <a:spcPts val="0"/>
              </a:spcBef>
              <a:spcAft>
                <a:spcPts val="0"/>
              </a:spcAft>
              <a:buSzPts val="1250"/>
              <a:buChar char="●"/>
            </a:pPr>
            <a:r>
              <a:rPr lang="ru" sz="1250"/>
              <a:t>Возможны дополнительные модификации для выработки более сложных условных ассоциаций</a:t>
            </a:r>
            <a:endParaRPr sz="1250"/>
          </a:p>
        </p:txBody>
      </p:sp>
      <p:pic>
        <p:nvPicPr>
          <p:cNvPr id="387" name="Google Shape;387;p57"/>
          <p:cNvPicPr preferRelativeResize="0"/>
          <p:nvPr/>
        </p:nvPicPr>
        <p:blipFill>
          <a:blip r:embed="rId3">
            <a:alphaModFix/>
          </a:blip>
          <a:stretch>
            <a:fillRect/>
          </a:stretch>
        </p:blipFill>
        <p:spPr>
          <a:xfrm>
            <a:off x="3647200" y="1310525"/>
            <a:ext cx="5245575" cy="2954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8"/>
          <p:cNvSpPr/>
          <p:nvPr/>
        </p:nvSpPr>
        <p:spPr>
          <a:xfrm>
            <a:off x="630000" y="2703050"/>
            <a:ext cx="1033800" cy="1983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8"/>
          <p:cNvSpPr txBox="1">
            <a:spLocks noGrp="1"/>
          </p:cNvSpPr>
          <p:nvPr>
            <p:ph type="title"/>
          </p:nvPr>
        </p:nvSpPr>
        <p:spPr>
          <a:xfrm>
            <a:off x="500550" y="821219"/>
            <a:ext cx="8520600" cy="10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Reinforcement learning.</a:t>
            </a:r>
            <a:br>
              <a:rPr lang="en-US" dirty="0"/>
            </a:br>
            <a:r>
              <a:rPr lang="ru-RU" dirty="0"/>
              <a:t>Основные алгоритмы.</a:t>
            </a:r>
            <a:endParaRPr dirty="0"/>
          </a:p>
          <a:p>
            <a:pPr marL="0" lvl="0" indent="0" algn="l" rtl="0">
              <a:spcBef>
                <a:spcPts val="0"/>
              </a:spcBef>
              <a:spcAft>
                <a:spcPts val="0"/>
              </a:spcAft>
              <a:buNone/>
            </a:pPr>
            <a:endParaRPr dirty="0"/>
          </a:p>
        </p:txBody>
      </p:sp>
      <p:sp>
        <p:nvSpPr>
          <p:cNvPr id="207" name="Google Shape;207;p48"/>
          <p:cNvSpPr txBox="1">
            <a:spLocks noGrp="1"/>
          </p:cNvSpPr>
          <p:nvPr>
            <p:ph type="subTitle" idx="1"/>
          </p:nvPr>
        </p:nvSpPr>
        <p:spPr>
          <a:xfrm>
            <a:off x="500550" y="520133"/>
            <a:ext cx="7796700" cy="356926"/>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ru" dirty="0"/>
              <a:t>Тема вебинара</a:t>
            </a:r>
            <a:endParaRPr dirty="0"/>
          </a:p>
        </p:txBody>
      </p:sp>
      <p:sp>
        <p:nvSpPr>
          <p:cNvPr id="208" name="Google Shape;208;p48"/>
          <p:cNvSpPr txBox="1">
            <a:spLocks noGrp="1"/>
          </p:cNvSpPr>
          <p:nvPr>
            <p:ph type="subTitle" idx="2"/>
          </p:nvPr>
        </p:nvSpPr>
        <p:spPr>
          <a:xfrm>
            <a:off x="3082400" y="2304911"/>
            <a:ext cx="5856300" cy="396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ru" dirty="0"/>
              <a:t>Игорь Стурейко</a:t>
            </a:r>
            <a:endParaRPr dirty="0"/>
          </a:p>
        </p:txBody>
      </p:sp>
      <p:sp>
        <p:nvSpPr>
          <p:cNvPr id="209" name="Google Shape;209;p48"/>
          <p:cNvSpPr txBox="1">
            <a:spLocks noGrp="1"/>
          </p:cNvSpPr>
          <p:nvPr>
            <p:ph type="subTitle" idx="3"/>
          </p:nvPr>
        </p:nvSpPr>
        <p:spPr>
          <a:xfrm>
            <a:off x="3082400" y="2701811"/>
            <a:ext cx="5095500" cy="1984839"/>
          </a:xfrm>
          <a:prstGeom prst="rect">
            <a:avLst/>
          </a:prstGeom>
        </p:spPr>
        <p:txBody>
          <a:bodyPr spcFirstLastPara="1" wrap="square" lIns="91425" tIns="91425" rIns="91425" bIns="91425" anchor="t" anchorCtr="0">
            <a:normAutofit fontScale="85000" lnSpcReduction="10000"/>
          </a:bodyPr>
          <a:lstStyle/>
          <a:p>
            <a:pPr marL="0" marR="0" lvl="0" indent="0" algn="l" rtl="0">
              <a:lnSpc>
                <a:spcPct val="100000"/>
              </a:lnSpc>
              <a:spcBef>
                <a:spcPts val="0"/>
              </a:spcBef>
              <a:spcAft>
                <a:spcPts val="0"/>
              </a:spcAft>
              <a:buNone/>
            </a:pPr>
            <a:r>
              <a:rPr lang="ru-RU" sz="1150" b="1" dirty="0"/>
              <a:t>Руководитель курса </a:t>
            </a:r>
            <a:r>
              <a:rPr lang="en-US" sz="1150" b="1" dirty="0"/>
              <a:t>Reinforcement Learning</a:t>
            </a:r>
            <a:endParaRPr lang="ru-RU" sz="1150" b="1" dirty="0"/>
          </a:p>
          <a:p>
            <a:pPr marL="0" marR="0" lvl="0" indent="0" algn="l" rtl="0">
              <a:lnSpc>
                <a:spcPct val="100000"/>
              </a:lnSpc>
              <a:spcBef>
                <a:spcPts val="0"/>
              </a:spcBef>
              <a:spcAft>
                <a:spcPts val="0"/>
              </a:spcAft>
              <a:buNone/>
            </a:pPr>
            <a:endParaRPr lang="ru-RU" sz="1150" b="1" dirty="0"/>
          </a:p>
          <a:p>
            <a:pPr marL="0" marR="0" lvl="0" indent="0" algn="l" rtl="0">
              <a:lnSpc>
                <a:spcPct val="100000"/>
              </a:lnSpc>
              <a:spcBef>
                <a:spcPts val="0"/>
              </a:spcBef>
              <a:spcAft>
                <a:spcPts val="0"/>
              </a:spcAft>
              <a:buNone/>
            </a:pPr>
            <a:r>
              <a:rPr lang="en-US" sz="1150" b="1" dirty="0" err="1"/>
              <a:t>Teamlead</a:t>
            </a:r>
            <a:r>
              <a:rPr lang="ru-RU" sz="1150" b="1" dirty="0"/>
              <a:t>, главный инженер проекта –</a:t>
            </a:r>
            <a:r>
              <a:rPr lang="en-US" sz="1150" b="1" dirty="0"/>
              <a:t> </a:t>
            </a:r>
            <a:r>
              <a:rPr lang="ru-RU" sz="1150" b="1" dirty="0" err="1"/>
              <a:t>НИИгазэкономика</a:t>
            </a:r>
            <a:endParaRPr sz="1150" b="1" dirty="0"/>
          </a:p>
          <a:p>
            <a:pPr marL="0" marR="0" lvl="0" indent="0" algn="l" rtl="0">
              <a:lnSpc>
                <a:spcPct val="100000"/>
              </a:lnSpc>
              <a:spcBef>
                <a:spcPts val="0"/>
              </a:spcBef>
              <a:spcAft>
                <a:spcPts val="0"/>
              </a:spcAft>
              <a:buNone/>
            </a:pPr>
            <a:endParaRPr sz="1150" dirty="0"/>
          </a:p>
          <a:p>
            <a:pPr marL="0" marR="0" lvl="0" indent="0" algn="l" rtl="0">
              <a:lnSpc>
                <a:spcPct val="100000"/>
              </a:lnSpc>
              <a:spcBef>
                <a:spcPts val="0"/>
              </a:spcBef>
              <a:spcAft>
                <a:spcPts val="0"/>
              </a:spcAft>
              <a:buNone/>
            </a:pPr>
            <a:r>
              <a:rPr lang="ru" sz="1150" b="1" dirty="0"/>
              <a:t>Опыт:</a:t>
            </a:r>
            <a:endParaRPr sz="1150" dirty="0"/>
          </a:p>
          <a:p>
            <a:pPr marL="0" marR="0" lvl="0" indent="0" algn="l" rtl="0">
              <a:lnSpc>
                <a:spcPct val="100000"/>
              </a:lnSpc>
              <a:spcBef>
                <a:spcPts val="0"/>
              </a:spcBef>
              <a:spcAft>
                <a:spcPts val="0"/>
              </a:spcAft>
              <a:buNone/>
            </a:pPr>
            <a:r>
              <a:rPr lang="ru-RU" sz="1150" dirty="0"/>
              <a:t>Б</a:t>
            </a:r>
            <a:r>
              <a:rPr lang="ru" sz="1150" dirty="0"/>
              <a:t>олее 15 лет занимался прикладной математикой и мат моделированием</a:t>
            </a:r>
          </a:p>
          <a:p>
            <a:pPr marL="0" marR="0" lvl="0" indent="0" algn="l" rtl="0">
              <a:lnSpc>
                <a:spcPct val="100000"/>
              </a:lnSpc>
              <a:spcBef>
                <a:spcPts val="0"/>
              </a:spcBef>
              <a:spcAft>
                <a:spcPts val="0"/>
              </a:spcAft>
              <a:buNone/>
            </a:pPr>
            <a:r>
              <a:rPr lang="ru" sz="1150" dirty="0"/>
              <a:t>(Data Scientist) (Python, С++) в НИИ ПАО Газпром</a:t>
            </a:r>
            <a:endParaRPr sz="1150" dirty="0"/>
          </a:p>
          <a:p>
            <a:pPr marL="0" marR="0" lvl="0" indent="0" algn="l" rtl="0">
              <a:lnSpc>
                <a:spcPct val="100000"/>
              </a:lnSpc>
              <a:spcBef>
                <a:spcPts val="0"/>
              </a:spcBef>
              <a:spcAft>
                <a:spcPts val="0"/>
              </a:spcAft>
              <a:buNone/>
            </a:pPr>
            <a:endParaRPr sz="1150" dirty="0"/>
          </a:p>
          <a:p>
            <a:pPr marL="0" marR="0" lvl="0" indent="0" algn="l" rtl="0">
              <a:lnSpc>
                <a:spcPct val="100000"/>
              </a:lnSpc>
              <a:spcBef>
                <a:spcPts val="0"/>
              </a:spcBef>
              <a:spcAft>
                <a:spcPts val="0"/>
              </a:spcAft>
              <a:buNone/>
            </a:pPr>
            <a:r>
              <a:rPr lang="ru" sz="1150" dirty="0"/>
              <a:t>Анализ временных рядов, эволюционное развитие сложных систем</a:t>
            </a:r>
            <a:endParaRPr sz="1150" dirty="0"/>
          </a:p>
          <a:p>
            <a:pPr marL="0" marR="0" lvl="0" indent="0" algn="l" rtl="0">
              <a:lnSpc>
                <a:spcPct val="100000"/>
              </a:lnSpc>
              <a:spcBef>
                <a:spcPts val="0"/>
              </a:spcBef>
              <a:spcAft>
                <a:spcPts val="0"/>
              </a:spcAft>
              <a:buNone/>
            </a:pPr>
            <a:endParaRPr sz="1150" dirty="0"/>
          </a:p>
          <a:p>
            <a:pPr marL="0" marR="0" lvl="0" indent="0" algn="l" rtl="0">
              <a:lnSpc>
                <a:spcPct val="100000"/>
              </a:lnSpc>
              <a:spcBef>
                <a:spcPts val="0"/>
              </a:spcBef>
              <a:spcAft>
                <a:spcPts val="0"/>
              </a:spcAft>
              <a:buNone/>
            </a:pPr>
            <a:r>
              <a:rPr lang="ru-RU" sz="1150" b="1" dirty="0"/>
              <a:t>+7 (916) 156-07-82 (</a:t>
            </a:r>
            <a:r>
              <a:rPr lang="en-US" sz="1150" b="1" dirty="0" err="1"/>
              <a:t>whatsapp</a:t>
            </a:r>
            <a:r>
              <a:rPr lang="en-US" sz="1150" b="1" dirty="0"/>
              <a:t>)</a:t>
            </a:r>
          </a:p>
          <a:p>
            <a:pPr marL="0" marR="0" lvl="0" indent="0" algn="l" rtl="0">
              <a:lnSpc>
                <a:spcPct val="100000"/>
              </a:lnSpc>
              <a:spcBef>
                <a:spcPts val="0"/>
              </a:spcBef>
              <a:spcAft>
                <a:spcPts val="0"/>
              </a:spcAft>
              <a:buNone/>
            </a:pPr>
            <a:endParaRPr lang="en-US" sz="1150" b="1" dirty="0"/>
          </a:p>
          <a:p>
            <a:pPr marL="0" marR="0" lvl="0" indent="0" algn="l" rtl="0">
              <a:lnSpc>
                <a:spcPct val="100000"/>
              </a:lnSpc>
              <a:spcBef>
                <a:spcPts val="0"/>
              </a:spcBef>
              <a:spcAft>
                <a:spcPts val="0"/>
              </a:spcAft>
              <a:buNone/>
            </a:pPr>
            <a:r>
              <a:rPr lang="en-US" sz="1150" b="1" dirty="0"/>
              <a:t>@</a:t>
            </a:r>
            <a:r>
              <a:rPr lang="en-US" sz="1150" b="1" dirty="0" err="1"/>
              <a:t>stureiko</a:t>
            </a:r>
            <a:r>
              <a:rPr lang="en-US" sz="1150" b="1" dirty="0"/>
              <a:t> (TG)</a:t>
            </a:r>
            <a:endParaRPr sz="1150" b="1" dirty="0"/>
          </a:p>
          <a:p>
            <a:pPr marL="0" marR="0" lvl="0" indent="0" algn="l" rtl="0">
              <a:lnSpc>
                <a:spcPct val="100000"/>
              </a:lnSpc>
              <a:spcBef>
                <a:spcPts val="0"/>
              </a:spcBef>
              <a:spcAft>
                <a:spcPts val="0"/>
              </a:spcAft>
              <a:buNone/>
            </a:pPr>
            <a:endParaRPr sz="1400" dirty="0"/>
          </a:p>
        </p:txBody>
      </p:sp>
      <p:sp>
        <p:nvSpPr>
          <p:cNvPr id="5" name="Oval 4">
            <a:extLst>
              <a:ext uri="{FF2B5EF4-FFF2-40B4-BE49-F238E27FC236}">
                <a16:creationId xmlns:a16="http://schemas.microsoft.com/office/drawing/2014/main" id="{499A103C-F3B2-9942-BE61-45E26582D7F9}"/>
              </a:ext>
            </a:extLst>
          </p:cNvPr>
          <p:cNvSpPr/>
          <p:nvPr/>
        </p:nvSpPr>
        <p:spPr>
          <a:xfrm>
            <a:off x="827107" y="2871470"/>
            <a:ext cx="1673385" cy="1646760"/>
          </a:xfrm>
          <a:prstGeom prst="ellipse">
            <a:avLst/>
          </a:prstGeom>
          <a:blipFill>
            <a:blip r:embed="rId3"/>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Что там с компьютерами? </a:t>
            </a:r>
            <a:endParaRPr/>
          </a:p>
          <a:p>
            <a:pPr marL="0" lvl="0" indent="0" algn="l" rtl="0">
              <a:spcBef>
                <a:spcPts val="0"/>
              </a:spcBef>
              <a:spcAft>
                <a:spcPts val="0"/>
              </a:spcAft>
              <a:buClr>
                <a:schemeClr val="dk1"/>
              </a:buClr>
              <a:buSzPts val="1100"/>
              <a:buFont typeface="Arial"/>
              <a:buNone/>
            </a:pPr>
            <a:r>
              <a:rPr lang="ru"/>
              <a:t>Модель Рескорла-Вагнера</a:t>
            </a:r>
            <a:endParaRPr/>
          </a:p>
          <a:p>
            <a:pPr marL="0" lvl="0" indent="0" algn="l" rtl="0">
              <a:spcBef>
                <a:spcPts val="0"/>
              </a:spcBef>
              <a:spcAft>
                <a:spcPts val="0"/>
              </a:spcAft>
              <a:buNone/>
            </a:pPr>
            <a:endParaRPr/>
          </a:p>
        </p:txBody>
      </p:sp>
      <p:pic>
        <p:nvPicPr>
          <p:cNvPr id="393" name="Google Shape;393;p58"/>
          <p:cNvPicPr preferRelativeResize="0"/>
          <p:nvPr/>
        </p:nvPicPr>
        <p:blipFill rotWithShape="1">
          <a:blip r:embed="rId3">
            <a:alphaModFix/>
          </a:blip>
          <a:srcRect l="30800"/>
          <a:stretch/>
        </p:blipFill>
        <p:spPr>
          <a:xfrm>
            <a:off x="1984001" y="1507088"/>
            <a:ext cx="5176003" cy="3528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Марковский Процесс Принятия Решений (Markov Decision Process – MDP)</a:t>
            </a:r>
            <a:endParaRPr/>
          </a:p>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B13B12F-E0EA-EC4A-93BC-B6C1E8D2A253}"/>
              </a:ext>
            </a:extLst>
          </p:cNvPr>
          <p:cNvPicPr>
            <a:picLocks noChangeAspect="1"/>
          </p:cNvPicPr>
          <p:nvPr/>
        </p:nvPicPr>
        <p:blipFill>
          <a:blip r:embed="rId3"/>
          <a:stretch>
            <a:fillRect/>
          </a:stretch>
        </p:blipFill>
        <p:spPr>
          <a:xfrm>
            <a:off x="1403350" y="1426624"/>
            <a:ext cx="5999256" cy="35668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Deep Reinforcement Learning</a:t>
            </a:r>
            <a:endParaRPr/>
          </a:p>
        </p:txBody>
      </p:sp>
      <p:pic>
        <p:nvPicPr>
          <p:cNvPr id="406" name="Google Shape;406;p60"/>
          <p:cNvPicPr preferRelativeResize="0"/>
          <p:nvPr/>
        </p:nvPicPr>
        <p:blipFill>
          <a:blip r:embed="rId3">
            <a:alphaModFix/>
          </a:blip>
          <a:stretch>
            <a:fillRect/>
          </a:stretch>
        </p:blipFill>
        <p:spPr>
          <a:xfrm>
            <a:off x="1246174" y="1426625"/>
            <a:ext cx="6651650" cy="3034825"/>
          </a:xfrm>
          <a:prstGeom prst="rect">
            <a:avLst/>
          </a:prstGeom>
          <a:noFill/>
          <a:ln>
            <a:noFill/>
          </a:ln>
        </p:spPr>
      </p:pic>
      <p:sp>
        <p:nvSpPr>
          <p:cNvPr id="407" name="Google Shape;407;p60"/>
          <p:cNvSpPr txBox="1"/>
          <p:nvPr/>
        </p:nvSpPr>
        <p:spPr>
          <a:xfrm>
            <a:off x="658050" y="4461450"/>
            <a:ext cx="7827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900">
                <a:latin typeface="Roboto"/>
                <a:ea typeface="Roboto"/>
                <a:cs typeface="Roboto"/>
                <a:sym typeface="Roboto"/>
              </a:rPr>
              <a:t>Источник: </a:t>
            </a:r>
            <a:r>
              <a:rPr lang="ru" sz="900">
                <a:solidFill>
                  <a:srgbClr val="333333"/>
                </a:solidFill>
                <a:highlight>
                  <a:srgbClr val="FFFFFF"/>
                </a:highlight>
                <a:latin typeface="Helvetica Neue"/>
                <a:ea typeface="Helvetica Neue"/>
                <a:cs typeface="Helvetica Neue"/>
                <a:sym typeface="Helvetica Neue"/>
              </a:rPr>
              <a:t>https://medium.com/@vishnuvijayanpv/deep-reinforcement-learning-artificial-intelligence-machine-learning-and-deep-learning-e52cb5974420</a:t>
            </a:r>
            <a:endParaRPr sz="9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1"/>
          <p:cNvSpPr txBox="1">
            <a:spLocks noGrp="1"/>
          </p:cNvSpPr>
          <p:nvPr>
            <p:ph type="title"/>
          </p:nvPr>
        </p:nvSpPr>
        <p:spPr>
          <a:xfrm>
            <a:off x="956225" y="11064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a:t>Вопросы?</a:t>
            </a:r>
            <a:endParaRPr/>
          </a:p>
        </p:txBody>
      </p:sp>
      <p:pic>
        <p:nvPicPr>
          <p:cNvPr id="413" name="Google Shape;413;p61"/>
          <p:cNvPicPr preferRelativeResize="0"/>
          <p:nvPr/>
        </p:nvPicPr>
        <p:blipFill rotWithShape="1">
          <a:blip r:embed="rId3">
            <a:alphaModFix/>
          </a:blip>
          <a:srcRect/>
          <a:stretch/>
        </p:blipFill>
        <p:spPr>
          <a:xfrm>
            <a:off x="1032750" y="2962492"/>
            <a:ext cx="496901" cy="496901"/>
          </a:xfrm>
          <a:prstGeom prst="rect">
            <a:avLst/>
          </a:prstGeom>
          <a:noFill/>
          <a:ln>
            <a:noFill/>
          </a:ln>
        </p:spPr>
      </p:pic>
      <p:sp>
        <p:nvSpPr>
          <p:cNvPr id="414" name="Google Shape;414;p61"/>
          <p:cNvSpPr txBox="1"/>
          <p:nvPr/>
        </p:nvSpPr>
        <p:spPr>
          <a:xfrm>
            <a:off x="1750800" y="2887700"/>
            <a:ext cx="1635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Задаем вопросы</a:t>
            </a:r>
            <a:endParaRPr sz="1500">
              <a:solidFill>
                <a:srgbClr val="FFFFFF"/>
              </a:solidFill>
              <a:latin typeface="Roboto"/>
              <a:ea typeface="Roboto"/>
              <a:cs typeface="Roboto"/>
              <a:sym typeface="Roboto"/>
            </a:endParaRPr>
          </a:p>
        </p:txBody>
      </p:sp>
      <p:pic>
        <p:nvPicPr>
          <p:cNvPr id="415" name="Google Shape;415;p61"/>
          <p:cNvPicPr preferRelativeResize="0"/>
          <p:nvPr/>
        </p:nvPicPr>
        <p:blipFill rotWithShape="1">
          <a:blip r:embed="rId4">
            <a:alphaModFix/>
          </a:blip>
          <a:srcRect/>
          <a:stretch/>
        </p:blipFill>
        <p:spPr>
          <a:xfrm>
            <a:off x="4415725" y="2962492"/>
            <a:ext cx="496901" cy="496901"/>
          </a:xfrm>
          <a:prstGeom prst="rect">
            <a:avLst/>
          </a:prstGeom>
          <a:noFill/>
          <a:ln>
            <a:noFill/>
          </a:ln>
        </p:spPr>
      </p:pic>
      <p:sp>
        <p:nvSpPr>
          <p:cNvPr id="416" name="Google Shape;416;p61"/>
          <p:cNvSpPr txBox="1"/>
          <p:nvPr/>
        </p:nvSpPr>
        <p:spPr>
          <a:xfrm>
            <a:off x="5119475" y="289230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вопросов нет</a:t>
            </a:r>
            <a:endParaRPr sz="1500">
              <a:solidFill>
                <a:srgbClr val="FFFFFF"/>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2"/>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t>Ключевые тезисы </a:t>
            </a:r>
            <a:endParaRPr/>
          </a:p>
          <a:p>
            <a:pPr marL="0" lvl="0" indent="0" algn="l" rtl="0">
              <a:spcBef>
                <a:spcPts val="0"/>
              </a:spcBef>
              <a:spcAft>
                <a:spcPts val="0"/>
              </a:spcAft>
              <a:buNone/>
            </a:pPr>
            <a:endParaRPr/>
          </a:p>
        </p:txBody>
      </p:sp>
      <p:graphicFrame>
        <p:nvGraphicFramePr>
          <p:cNvPr id="422" name="Google Shape;422;p62"/>
          <p:cNvGraphicFramePr/>
          <p:nvPr/>
        </p:nvGraphicFramePr>
        <p:xfrm>
          <a:off x="952500" y="1544194"/>
          <a:ext cx="7239000" cy="1247682"/>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ru" sz="1300">
                          <a:latin typeface="Roboto"/>
                          <a:ea typeface="Roboto"/>
                          <a:cs typeface="Roboto"/>
                          <a:sym typeface="Roboto"/>
                        </a:rPr>
                        <a:t>Reinforcement Learning зарождался в психологии </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2.</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ru" sz="1300">
                          <a:latin typeface="Roboto"/>
                          <a:ea typeface="Roboto"/>
                          <a:cs typeface="Roboto"/>
                          <a:sym typeface="Roboto"/>
                        </a:rPr>
                        <a:t>Основные компоненты Reinforcement Learning: агент, среда, награда</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3.</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Markov Decision Process (MDP) – теоретическая основа многих алгоритмов Reinforcement Learning</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3"/>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4900"/>
              <a:t>Современные применения</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AlphaGo &amp; AlphaZero</a:t>
            </a:r>
            <a:endParaRPr/>
          </a:p>
        </p:txBody>
      </p:sp>
      <p:sp>
        <p:nvSpPr>
          <p:cNvPr id="433" name="Google Shape;433;p64"/>
          <p:cNvSpPr txBox="1"/>
          <p:nvPr/>
        </p:nvSpPr>
        <p:spPr>
          <a:xfrm>
            <a:off x="1372050" y="4691925"/>
            <a:ext cx="6777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900">
                <a:latin typeface="Roboto"/>
                <a:ea typeface="Roboto"/>
                <a:cs typeface="Roboto"/>
                <a:sym typeface="Roboto"/>
              </a:rPr>
              <a:t>Источник: https://www.theguardian.com/technology/2016/mar/15/alphago-what-does-google-advanced-software-go-next</a:t>
            </a:r>
            <a:endParaRPr sz="900">
              <a:latin typeface="Roboto"/>
              <a:ea typeface="Roboto"/>
              <a:cs typeface="Roboto"/>
              <a:sym typeface="Roboto"/>
            </a:endParaRPr>
          </a:p>
        </p:txBody>
      </p:sp>
      <p:pic>
        <p:nvPicPr>
          <p:cNvPr id="434" name="Google Shape;434;p64"/>
          <p:cNvPicPr preferRelativeResize="0"/>
          <p:nvPr/>
        </p:nvPicPr>
        <p:blipFill>
          <a:blip r:embed="rId3">
            <a:alphaModFix/>
          </a:blip>
          <a:stretch>
            <a:fillRect/>
          </a:stretch>
        </p:blipFill>
        <p:spPr>
          <a:xfrm>
            <a:off x="1609238" y="1041198"/>
            <a:ext cx="5925526" cy="35553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65"/>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AlphaStar</a:t>
            </a:r>
            <a:endParaRPr/>
          </a:p>
        </p:txBody>
      </p:sp>
      <p:pic>
        <p:nvPicPr>
          <p:cNvPr id="440" name="Google Shape;440;p65"/>
          <p:cNvPicPr preferRelativeResize="0"/>
          <p:nvPr/>
        </p:nvPicPr>
        <p:blipFill>
          <a:blip r:embed="rId3">
            <a:alphaModFix/>
          </a:blip>
          <a:stretch>
            <a:fillRect/>
          </a:stretch>
        </p:blipFill>
        <p:spPr>
          <a:xfrm>
            <a:off x="1435850" y="1190061"/>
            <a:ext cx="6272292" cy="3528164"/>
          </a:xfrm>
          <a:prstGeom prst="rect">
            <a:avLst/>
          </a:prstGeom>
          <a:noFill/>
          <a:ln>
            <a:noFill/>
          </a:ln>
        </p:spPr>
      </p:pic>
      <p:sp>
        <p:nvSpPr>
          <p:cNvPr id="441" name="Google Shape;441;p65"/>
          <p:cNvSpPr txBox="1"/>
          <p:nvPr/>
        </p:nvSpPr>
        <p:spPr>
          <a:xfrm>
            <a:off x="1749600" y="4718225"/>
            <a:ext cx="5644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900">
                <a:latin typeface="Roboto"/>
                <a:ea typeface="Roboto"/>
                <a:cs typeface="Roboto"/>
                <a:sym typeface="Roboto"/>
              </a:rPr>
              <a:t>Источник: https://www.deepmind.com/blog/alphastar-mastering-the-real-time-strategy-game-starcraft-ii</a:t>
            </a:r>
            <a:endParaRPr sz="900">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Охлаждение дата-центров Google</a:t>
            </a:r>
            <a:endParaRPr/>
          </a:p>
        </p:txBody>
      </p:sp>
      <p:pic>
        <p:nvPicPr>
          <p:cNvPr id="447" name="Google Shape;447;p66"/>
          <p:cNvPicPr preferRelativeResize="0"/>
          <p:nvPr/>
        </p:nvPicPr>
        <p:blipFill rotWithShape="1">
          <a:blip r:embed="rId3">
            <a:alphaModFix/>
          </a:blip>
          <a:srcRect t="28690" b="3096"/>
          <a:stretch/>
        </p:blipFill>
        <p:spPr>
          <a:xfrm>
            <a:off x="754750" y="1380922"/>
            <a:ext cx="7634499" cy="2927125"/>
          </a:xfrm>
          <a:prstGeom prst="rect">
            <a:avLst/>
          </a:prstGeom>
          <a:noFill/>
          <a:ln>
            <a:noFill/>
          </a:ln>
        </p:spPr>
      </p:pic>
      <p:sp>
        <p:nvSpPr>
          <p:cNvPr id="448" name="Google Shape;448;p66"/>
          <p:cNvSpPr txBox="1"/>
          <p:nvPr/>
        </p:nvSpPr>
        <p:spPr>
          <a:xfrm>
            <a:off x="1450350" y="4658825"/>
            <a:ext cx="6243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900">
                <a:latin typeface="Roboto"/>
                <a:ea typeface="Roboto"/>
                <a:cs typeface="Roboto"/>
                <a:sym typeface="Roboto"/>
              </a:rPr>
              <a:t>Источник: https://www.deepmind.com/blog/safety-first-ai-for-autonomous-data-centre-cooling-and-industrial-control</a:t>
            </a:r>
            <a:endParaRPr sz="900">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Торговля на бирже</a:t>
            </a:r>
            <a:endParaRPr/>
          </a:p>
        </p:txBody>
      </p:sp>
      <p:pic>
        <p:nvPicPr>
          <p:cNvPr id="454" name="Google Shape;454;p67"/>
          <p:cNvPicPr preferRelativeResize="0"/>
          <p:nvPr/>
        </p:nvPicPr>
        <p:blipFill>
          <a:blip r:embed="rId3">
            <a:alphaModFix/>
          </a:blip>
          <a:stretch>
            <a:fillRect/>
          </a:stretch>
        </p:blipFill>
        <p:spPr>
          <a:xfrm>
            <a:off x="651213" y="1493848"/>
            <a:ext cx="7841575" cy="2367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5"/>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3200" b="1"/>
              <a:t>Правила вебинара</a:t>
            </a:r>
            <a:endParaRPr sz="3200" b="1"/>
          </a:p>
        </p:txBody>
      </p:sp>
      <p:pic>
        <p:nvPicPr>
          <p:cNvPr id="160" name="Google Shape;160;p35"/>
          <p:cNvPicPr preferRelativeResize="0"/>
          <p:nvPr/>
        </p:nvPicPr>
        <p:blipFill rotWithShape="1">
          <a:blip r:embed="rId3">
            <a:alphaModFix/>
          </a:blip>
          <a:srcRect/>
          <a:stretch/>
        </p:blipFill>
        <p:spPr>
          <a:xfrm>
            <a:off x="837650" y="3951281"/>
            <a:ext cx="692621" cy="692620"/>
          </a:xfrm>
          <a:prstGeom prst="rect">
            <a:avLst/>
          </a:prstGeom>
          <a:noFill/>
          <a:ln>
            <a:noFill/>
          </a:ln>
        </p:spPr>
      </p:pic>
      <p:pic>
        <p:nvPicPr>
          <p:cNvPr id="161" name="Google Shape;161;p35"/>
          <p:cNvPicPr preferRelativeResize="0"/>
          <p:nvPr/>
        </p:nvPicPr>
        <p:blipFill rotWithShape="1">
          <a:blip r:embed="rId4">
            <a:alphaModFix/>
          </a:blip>
          <a:srcRect/>
          <a:stretch/>
        </p:blipFill>
        <p:spPr>
          <a:xfrm>
            <a:off x="837650" y="1281613"/>
            <a:ext cx="692621" cy="692620"/>
          </a:xfrm>
          <a:prstGeom prst="rect">
            <a:avLst/>
          </a:prstGeom>
          <a:noFill/>
          <a:ln>
            <a:noFill/>
          </a:ln>
        </p:spPr>
      </p:pic>
      <p:pic>
        <p:nvPicPr>
          <p:cNvPr id="162" name="Google Shape;162;p35"/>
          <p:cNvPicPr preferRelativeResize="0"/>
          <p:nvPr/>
        </p:nvPicPr>
        <p:blipFill rotWithShape="1">
          <a:blip r:embed="rId5">
            <a:alphaModFix/>
          </a:blip>
          <a:srcRect/>
          <a:stretch/>
        </p:blipFill>
        <p:spPr>
          <a:xfrm>
            <a:off x="837651" y="3061406"/>
            <a:ext cx="692621" cy="692599"/>
          </a:xfrm>
          <a:prstGeom prst="rect">
            <a:avLst/>
          </a:prstGeom>
          <a:noFill/>
          <a:ln>
            <a:noFill/>
          </a:ln>
        </p:spPr>
      </p:pic>
      <p:sp>
        <p:nvSpPr>
          <p:cNvPr id="163" name="Google Shape;163;p35"/>
          <p:cNvSpPr txBox="1"/>
          <p:nvPr/>
        </p:nvSpPr>
        <p:spPr>
          <a:xfrm>
            <a:off x="1654525" y="1252250"/>
            <a:ext cx="2475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Активно</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участвуем</a:t>
            </a:r>
            <a:endParaRPr sz="1500">
              <a:latin typeface="Roboto"/>
              <a:ea typeface="Roboto"/>
              <a:cs typeface="Roboto"/>
              <a:sym typeface="Roboto"/>
            </a:endParaRPr>
          </a:p>
        </p:txBody>
      </p:sp>
      <p:sp>
        <p:nvSpPr>
          <p:cNvPr id="164" name="Google Shape;164;p35"/>
          <p:cNvSpPr txBox="1"/>
          <p:nvPr/>
        </p:nvSpPr>
        <p:spPr>
          <a:xfrm>
            <a:off x="1654525" y="3066419"/>
            <a:ext cx="323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Задаем вопрос</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в чат или голосом</a:t>
            </a:r>
            <a:endParaRPr sz="1500">
              <a:latin typeface="Roboto"/>
              <a:ea typeface="Roboto"/>
              <a:cs typeface="Roboto"/>
              <a:sym typeface="Roboto"/>
            </a:endParaRPr>
          </a:p>
        </p:txBody>
      </p:sp>
      <p:sp>
        <p:nvSpPr>
          <p:cNvPr id="165" name="Google Shape;165;p35"/>
          <p:cNvSpPr txBox="1"/>
          <p:nvPr/>
        </p:nvSpPr>
        <p:spPr>
          <a:xfrm>
            <a:off x="1654525" y="3975059"/>
            <a:ext cx="323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Вопросы вижу в чате,</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могу ответить не сразу</a:t>
            </a:r>
            <a:endParaRPr sz="1500">
              <a:latin typeface="Roboto"/>
              <a:ea typeface="Roboto"/>
              <a:cs typeface="Roboto"/>
              <a:sym typeface="Roboto"/>
            </a:endParaRPr>
          </a:p>
        </p:txBody>
      </p:sp>
      <p:sp>
        <p:nvSpPr>
          <p:cNvPr id="166" name="Google Shape;166;p35"/>
          <p:cNvSpPr txBox="1"/>
          <p:nvPr/>
        </p:nvSpPr>
        <p:spPr>
          <a:xfrm>
            <a:off x="1654525" y="2049300"/>
            <a:ext cx="24753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Off-topic обсуждаем</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в учебной группе #</a:t>
            </a:r>
            <a:r>
              <a:rPr lang="ru" sz="1500" b="1">
                <a:latin typeface="Roboto"/>
                <a:ea typeface="Roboto"/>
                <a:cs typeface="Roboto"/>
                <a:sym typeface="Roboto"/>
              </a:rPr>
              <a:t>OTUS RL-2023-07</a:t>
            </a:r>
            <a:endParaRPr sz="1500">
              <a:latin typeface="Roboto"/>
              <a:ea typeface="Roboto"/>
              <a:cs typeface="Roboto"/>
              <a:sym typeface="Roboto"/>
            </a:endParaRPr>
          </a:p>
        </p:txBody>
      </p:sp>
      <p:sp>
        <p:nvSpPr>
          <p:cNvPr id="167" name="Google Shape;167;p35"/>
          <p:cNvSpPr/>
          <p:nvPr/>
        </p:nvSpPr>
        <p:spPr>
          <a:xfrm>
            <a:off x="6046275" y="-8050"/>
            <a:ext cx="3097500" cy="51435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5"/>
          <p:cNvSpPr txBox="1"/>
          <p:nvPr/>
        </p:nvSpPr>
        <p:spPr>
          <a:xfrm>
            <a:off x="6344063" y="1052963"/>
            <a:ext cx="20442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000" b="1">
                <a:solidFill>
                  <a:schemeClr val="lt1"/>
                </a:solidFill>
                <a:latin typeface="Roboto"/>
                <a:ea typeface="Roboto"/>
                <a:cs typeface="Roboto"/>
                <a:sym typeface="Roboto"/>
              </a:rPr>
              <a:t>Условные </a:t>
            </a:r>
            <a:endParaRPr sz="2000" b="1">
              <a:solidFill>
                <a:schemeClr val="lt1"/>
              </a:solidFill>
              <a:latin typeface="Roboto"/>
              <a:ea typeface="Roboto"/>
              <a:cs typeface="Roboto"/>
              <a:sym typeface="Roboto"/>
            </a:endParaRPr>
          </a:p>
          <a:p>
            <a:pPr marL="0" lvl="0" indent="0" algn="l" rtl="0">
              <a:spcBef>
                <a:spcPts val="0"/>
              </a:spcBef>
              <a:spcAft>
                <a:spcPts val="0"/>
              </a:spcAft>
              <a:buNone/>
            </a:pPr>
            <a:r>
              <a:rPr lang="ru" sz="2000" b="1">
                <a:solidFill>
                  <a:schemeClr val="lt1"/>
                </a:solidFill>
                <a:latin typeface="Roboto"/>
                <a:ea typeface="Roboto"/>
                <a:cs typeface="Roboto"/>
                <a:sym typeface="Roboto"/>
              </a:rPr>
              <a:t>обозначения</a:t>
            </a:r>
            <a:endParaRPr sz="2000" b="1">
              <a:solidFill>
                <a:schemeClr val="lt1"/>
              </a:solidFill>
              <a:latin typeface="Roboto"/>
              <a:ea typeface="Roboto"/>
              <a:cs typeface="Roboto"/>
              <a:sym typeface="Roboto"/>
            </a:endParaRPr>
          </a:p>
        </p:txBody>
      </p:sp>
      <p:pic>
        <p:nvPicPr>
          <p:cNvPr id="169" name="Google Shape;169;p35"/>
          <p:cNvPicPr preferRelativeResize="0"/>
          <p:nvPr/>
        </p:nvPicPr>
        <p:blipFill rotWithShape="1">
          <a:blip r:embed="rId6">
            <a:alphaModFix/>
          </a:blip>
          <a:srcRect/>
          <a:stretch/>
        </p:blipFill>
        <p:spPr>
          <a:xfrm>
            <a:off x="6438593" y="1912032"/>
            <a:ext cx="330301" cy="330303"/>
          </a:xfrm>
          <a:prstGeom prst="rect">
            <a:avLst/>
          </a:prstGeom>
          <a:noFill/>
          <a:ln>
            <a:noFill/>
          </a:ln>
        </p:spPr>
      </p:pic>
      <p:sp>
        <p:nvSpPr>
          <p:cNvPr id="170" name="Google Shape;170;p35"/>
          <p:cNvSpPr txBox="1"/>
          <p:nvPr/>
        </p:nvSpPr>
        <p:spPr>
          <a:xfrm>
            <a:off x="6829363" y="1898744"/>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Индивидуально</a:t>
            </a:r>
            <a:endParaRPr sz="1100">
              <a:solidFill>
                <a:schemeClr val="lt1"/>
              </a:solidFill>
              <a:latin typeface="Roboto"/>
              <a:ea typeface="Roboto"/>
              <a:cs typeface="Roboto"/>
              <a:sym typeface="Roboto"/>
            </a:endParaRPr>
          </a:p>
        </p:txBody>
      </p:sp>
      <p:pic>
        <p:nvPicPr>
          <p:cNvPr id="171" name="Google Shape;171;p35"/>
          <p:cNvPicPr preferRelativeResize="0"/>
          <p:nvPr/>
        </p:nvPicPr>
        <p:blipFill rotWithShape="1">
          <a:blip r:embed="rId7">
            <a:alphaModFix/>
          </a:blip>
          <a:srcRect/>
          <a:stretch/>
        </p:blipFill>
        <p:spPr>
          <a:xfrm>
            <a:off x="6438593" y="2392126"/>
            <a:ext cx="330301" cy="330303"/>
          </a:xfrm>
          <a:prstGeom prst="rect">
            <a:avLst/>
          </a:prstGeom>
          <a:noFill/>
          <a:ln>
            <a:noFill/>
          </a:ln>
        </p:spPr>
      </p:pic>
      <p:sp>
        <p:nvSpPr>
          <p:cNvPr id="172" name="Google Shape;172;p35"/>
          <p:cNvSpPr txBox="1"/>
          <p:nvPr/>
        </p:nvSpPr>
        <p:spPr>
          <a:xfrm>
            <a:off x="6829363" y="2291099"/>
            <a:ext cx="2044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Время, необходимое</a:t>
            </a:r>
            <a:endParaRPr sz="1100">
              <a:solidFill>
                <a:schemeClr val="lt1"/>
              </a:solidFill>
              <a:latin typeface="Roboto"/>
              <a:ea typeface="Roboto"/>
              <a:cs typeface="Roboto"/>
              <a:sym typeface="Roboto"/>
            </a:endParaRPr>
          </a:p>
          <a:p>
            <a:pPr marL="0" lvl="0" indent="0" algn="l" rtl="0">
              <a:spcBef>
                <a:spcPts val="0"/>
              </a:spcBef>
              <a:spcAft>
                <a:spcPts val="0"/>
              </a:spcAft>
              <a:buNone/>
            </a:pPr>
            <a:r>
              <a:rPr lang="ru" sz="1100">
                <a:solidFill>
                  <a:schemeClr val="lt1"/>
                </a:solidFill>
                <a:latin typeface="Roboto"/>
                <a:ea typeface="Roboto"/>
                <a:cs typeface="Roboto"/>
                <a:sym typeface="Roboto"/>
              </a:rPr>
              <a:t>на активность</a:t>
            </a:r>
            <a:endParaRPr sz="1100">
              <a:solidFill>
                <a:schemeClr val="lt1"/>
              </a:solidFill>
              <a:latin typeface="Roboto"/>
              <a:ea typeface="Roboto"/>
              <a:cs typeface="Roboto"/>
              <a:sym typeface="Roboto"/>
            </a:endParaRPr>
          </a:p>
        </p:txBody>
      </p:sp>
      <p:pic>
        <p:nvPicPr>
          <p:cNvPr id="173" name="Google Shape;173;p35"/>
          <p:cNvPicPr preferRelativeResize="0"/>
          <p:nvPr/>
        </p:nvPicPr>
        <p:blipFill rotWithShape="1">
          <a:blip r:embed="rId8">
            <a:alphaModFix/>
          </a:blip>
          <a:srcRect/>
          <a:stretch/>
        </p:blipFill>
        <p:spPr>
          <a:xfrm>
            <a:off x="6438593" y="2872220"/>
            <a:ext cx="330301" cy="330303"/>
          </a:xfrm>
          <a:prstGeom prst="rect">
            <a:avLst/>
          </a:prstGeom>
          <a:noFill/>
          <a:ln>
            <a:noFill/>
          </a:ln>
        </p:spPr>
      </p:pic>
      <p:sp>
        <p:nvSpPr>
          <p:cNvPr id="174" name="Google Shape;174;p35"/>
          <p:cNvSpPr txBox="1"/>
          <p:nvPr/>
        </p:nvSpPr>
        <p:spPr>
          <a:xfrm>
            <a:off x="6829363" y="2873300"/>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Пишем в чат</a:t>
            </a:r>
            <a:endParaRPr sz="1100">
              <a:solidFill>
                <a:schemeClr val="lt1"/>
              </a:solidFill>
              <a:latin typeface="Roboto"/>
              <a:ea typeface="Roboto"/>
              <a:cs typeface="Roboto"/>
              <a:sym typeface="Roboto"/>
            </a:endParaRPr>
          </a:p>
        </p:txBody>
      </p:sp>
      <p:pic>
        <p:nvPicPr>
          <p:cNvPr id="175" name="Google Shape;175;p35"/>
          <p:cNvPicPr preferRelativeResize="0"/>
          <p:nvPr/>
        </p:nvPicPr>
        <p:blipFill rotWithShape="1">
          <a:blip r:embed="rId9">
            <a:alphaModFix/>
          </a:blip>
          <a:srcRect/>
          <a:stretch/>
        </p:blipFill>
        <p:spPr>
          <a:xfrm>
            <a:off x="6438593" y="3352314"/>
            <a:ext cx="330301" cy="330303"/>
          </a:xfrm>
          <a:prstGeom prst="rect">
            <a:avLst/>
          </a:prstGeom>
          <a:noFill/>
          <a:ln>
            <a:noFill/>
          </a:ln>
        </p:spPr>
      </p:pic>
      <p:sp>
        <p:nvSpPr>
          <p:cNvPr id="176" name="Google Shape;176;p35"/>
          <p:cNvSpPr txBox="1"/>
          <p:nvPr/>
        </p:nvSpPr>
        <p:spPr>
          <a:xfrm>
            <a:off x="6829363" y="3359347"/>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Говорим голосом</a:t>
            </a:r>
            <a:endParaRPr sz="1100">
              <a:solidFill>
                <a:schemeClr val="lt1"/>
              </a:solidFill>
              <a:latin typeface="Roboto"/>
              <a:ea typeface="Roboto"/>
              <a:cs typeface="Roboto"/>
              <a:sym typeface="Roboto"/>
            </a:endParaRPr>
          </a:p>
        </p:txBody>
      </p:sp>
      <p:pic>
        <p:nvPicPr>
          <p:cNvPr id="177" name="Google Shape;177;p35"/>
          <p:cNvPicPr preferRelativeResize="0"/>
          <p:nvPr/>
        </p:nvPicPr>
        <p:blipFill rotWithShape="1">
          <a:blip r:embed="rId10">
            <a:alphaModFix/>
          </a:blip>
          <a:srcRect/>
          <a:stretch/>
        </p:blipFill>
        <p:spPr>
          <a:xfrm>
            <a:off x="6438593" y="3832409"/>
            <a:ext cx="330301" cy="330301"/>
          </a:xfrm>
          <a:prstGeom prst="rect">
            <a:avLst/>
          </a:prstGeom>
          <a:noFill/>
          <a:ln>
            <a:noFill/>
          </a:ln>
        </p:spPr>
      </p:pic>
      <p:sp>
        <p:nvSpPr>
          <p:cNvPr id="178" name="Google Shape;178;p35"/>
          <p:cNvSpPr txBox="1"/>
          <p:nvPr/>
        </p:nvSpPr>
        <p:spPr>
          <a:xfrm>
            <a:off x="6829363" y="3827568"/>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Документ</a:t>
            </a:r>
            <a:endParaRPr sz="1100">
              <a:solidFill>
                <a:schemeClr val="lt1"/>
              </a:solidFill>
              <a:latin typeface="Roboto"/>
              <a:ea typeface="Roboto"/>
              <a:cs typeface="Roboto"/>
              <a:sym typeface="Roboto"/>
            </a:endParaRPr>
          </a:p>
        </p:txBody>
      </p:sp>
      <p:pic>
        <p:nvPicPr>
          <p:cNvPr id="179" name="Google Shape;179;p35"/>
          <p:cNvPicPr preferRelativeResize="0"/>
          <p:nvPr/>
        </p:nvPicPr>
        <p:blipFill rotWithShape="1">
          <a:blip r:embed="rId11">
            <a:alphaModFix/>
          </a:blip>
          <a:srcRect/>
          <a:stretch/>
        </p:blipFill>
        <p:spPr>
          <a:xfrm>
            <a:off x="6438593" y="4312503"/>
            <a:ext cx="330301" cy="330303"/>
          </a:xfrm>
          <a:prstGeom prst="rect">
            <a:avLst/>
          </a:prstGeom>
          <a:noFill/>
          <a:ln>
            <a:noFill/>
          </a:ln>
        </p:spPr>
      </p:pic>
      <p:sp>
        <p:nvSpPr>
          <p:cNvPr id="180" name="Google Shape;180;p35"/>
          <p:cNvSpPr txBox="1"/>
          <p:nvPr/>
        </p:nvSpPr>
        <p:spPr>
          <a:xfrm>
            <a:off x="6829363" y="4223086"/>
            <a:ext cx="2044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Ответьте себе или</a:t>
            </a:r>
            <a:endParaRPr sz="1100">
              <a:solidFill>
                <a:schemeClr val="lt1"/>
              </a:solidFill>
              <a:latin typeface="Roboto"/>
              <a:ea typeface="Roboto"/>
              <a:cs typeface="Roboto"/>
              <a:sym typeface="Roboto"/>
            </a:endParaRPr>
          </a:p>
          <a:p>
            <a:pPr marL="0" lvl="0" indent="0" algn="l" rtl="0">
              <a:spcBef>
                <a:spcPts val="0"/>
              </a:spcBef>
              <a:spcAft>
                <a:spcPts val="0"/>
              </a:spcAft>
              <a:buNone/>
            </a:pPr>
            <a:r>
              <a:rPr lang="ru" sz="1100">
                <a:solidFill>
                  <a:schemeClr val="lt1"/>
                </a:solidFill>
                <a:latin typeface="Roboto"/>
                <a:ea typeface="Roboto"/>
                <a:cs typeface="Roboto"/>
                <a:sym typeface="Roboto"/>
              </a:rPr>
              <a:t>задайте вопрос</a:t>
            </a:r>
            <a:endParaRPr sz="1100">
              <a:solidFill>
                <a:schemeClr val="lt1"/>
              </a:solidFill>
              <a:latin typeface="Roboto"/>
              <a:ea typeface="Roboto"/>
              <a:cs typeface="Roboto"/>
              <a:sym typeface="Roboto"/>
            </a:endParaRPr>
          </a:p>
        </p:txBody>
      </p:sp>
      <p:pic>
        <p:nvPicPr>
          <p:cNvPr id="181" name="Google Shape;181;p35"/>
          <p:cNvPicPr preferRelativeResize="0"/>
          <p:nvPr/>
        </p:nvPicPr>
        <p:blipFill rotWithShape="1">
          <a:blip r:embed="rId12">
            <a:alphaModFix/>
          </a:blip>
          <a:srcRect/>
          <a:stretch/>
        </p:blipFill>
        <p:spPr>
          <a:xfrm>
            <a:off x="860726" y="2148424"/>
            <a:ext cx="692625" cy="6926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6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Стриминг</a:t>
            </a:r>
            <a:endParaRPr/>
          </a:p>
        </p:txBody>
      </p:sp>
      <p:pic>
        <p:nvPicPr>
          <p:cNvPr id="460" name="Google Shape;460;p68"/>
          <p:cNvPicPr preferRelativeResize="0"/>
          <p:nvPr/>
        </p:nvPicPr>
        <p:blipFill>
          <a:blip r:embed="rId3">
            <a:alphaModFix/>
          </a:blip>
          <a:stretch>
            <a:fillRect/>
          </a:stretch>
        </p:blipFill>
        <p:spPr>
          <a:xfrm>
            <a:off x="1515350" y="1214749"/>
            <a:ext cx="6113306" cy="3412078"/>
          </a:xfrm>
          <a:prstGeom prst="rect">
            <a:avLst/>
          </a:prstGeom>
          <a:noFill/>
          <a:ln>
            <a:noFill/>
          </a:ln>
        </p:spPr>
      </p:pic>
      <p:sp>
        <p:nvSpPr>
          <p:cNvPr id="461" name="Google Shape;461;p68"/>
          <p:cNvSpPr txBox="1"/>
          <p:nvPr/>
        </p:nvSpPr>
        <p:spPr>
          <a:xfrm>
            <a:off x="1654350" y="4626825"/>
            <a:ext cx="5835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900">
                <a:latin typeface="Roboto"/>
                <a:ea typeface="Roboto"/>
                <a:cs typeface="Roboto"/>
                <a:sym typeface="Roboto"/>
              </a:rPr>
              <a:t>Источник: https://www.deepmind.com/blog/muzeros-first-step-from-research-into-the-real-world</a:t>
            </a:r>
            <a:endParaRPr sz="900">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AlphaDev (сортировка)</a:t>
            </a:r>
            <a:endParaRPr/>
          </a:p>
        </p:txBody>
      </p:sp>
      <p:sp>
        <p:nvSpPr>
          <p:cNvPr id="467" name="Google Shape;467;p69"/>
          <p:cNvSpPr txBox="1"/>
          <p:nvPr/>
        </p:nvSpPr>
        <p:spPr>
          <a:xfrm>
            <a:off x="1654350" y="4626825"/>
            <a:ext cx="5835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900">
                <a:latin typeface="Roboto"/>
                <a:ea typeface="Roboto"/>
                <a:cs typeface="Roboto"/>
                <a:sym typeface="Roboto"/>
              </a:rPr>
              <a:t>Источник: https://www.deepmind.com/blog/alphadev-discovers-faster-sorting-algorithms</a:t>
            </a:r>
            <a:endParaRPr sz="900">
              <a:latin typeface="Roboto"/>
              <a:ea typeface="Roboto"/>
              <a:cs typeface="Roboto"/>
              <a:sym typeface="Roboto"/>
            </a:endParaRPr>
          </a:p>
        </p:txBody>
      </p:sp>
      <p:pic>
        <p:nvPicPr>
          <p:cNvPr id="468" name="Google Shape;468;p69"/>
          <p:cNvPicPr preferRelativeResize="0"/>
          <p:nvPr/>
        </p:nvPicPr>
        <p:blipFill>
          <a:blip r:embed="rId3">
            <a:alphaModFix/>
          </a:blip>
          <a:stretch>
            <a:fillRect/>
          </a:stretch>
        </p:blipFill>
        <p:spPr>
          <a:xfrm>
            <a:off x="2082338" y="1050850"/>
            <a:ext cx="4979324" cy="35759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Разработка игр</a:t>
            </a:r>
            <a:endParaRPr/>
          </a:p>
        </p:txBody>
      </p:sp>
      <p:sp>
        <p:nvSpPr>
          <p:cNvPr id="474" name="Google Shape;474;p70"/>
          <p:cNvSpPr txBox="1"/>
          <p:nvPr/>
        </p:nvSpPr>
        <p:spPr>
          <a:xfrm>
            <a:off x="1654350" y="4626825"/>
            <a:ext cx="5835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900">
                <a:latin typeface="Roboto"/>
                <a:ea typeface="Roboto"/>
                <a:cs typeface="Roboto"/>
                <a:sym typeface="Roboto"/>
              </a:rPr>
              <a:t>Источник: https://www.pockettactics.com/legends-of-runeterra/review</a:t>
            </a:r>
            <a:endParaRPr sz="900">
              <a:latin typeface="Roboto"/>
              <a:ea typeface="Roboto"/>
              <a:cs typeface="Roboto"/>
              <a:sym typeface="Roboto"/>
            </a:endParaRPr>
          </a:p>
        </p:txBody>
      </p:sp>
      <p:pic>
        <p:nvPicPr>
          <p:cNvPr id="475" name="Google Shape;475;p70"/>
          <p:cNvPicPr preferRelativeResize="0"/>
          <p:nvPr/>
        </p:nvPicPr>
        <p:blipFill>
          <a:blip r:embed="rId3">
            <a:alphaModFix/>
          </a:blip>
          <a:stretch>
            <a:fillRect/>
          </a:stretch>
        </p:blipFill>
        <p:spPr>
          <a:xfrm>
            <a:off x="1877099" y="1194675"/>
            <a:ext cx="5767499" cy="3242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1"/>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Reinforcement Learning from Human Feedback (ChatGPT)</a:t>
            </a:r>
            <a:endParaRPr/>
          </a:p>
        </p:txBody>
      </p:sp>
      <p:sp>
        <p:nvSpPr>
          <p:cNvPr id="481" name="Google Shape;481;p71"/>
          <p:cNvSpPr txBox="1"/>
          <p:nvPr/>
        </p:nvSpPr>
        <p:spPr>
          <a:xfrm>
            <a:off x="2895000" y="4675375"/>
            <a:ext cx="4555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900">
                <a:latin typeface="Roboto"/>
                <a:ea typeface="Roboto"/>
                <a:cs typeface="Roboto"/>
                <a:sym typeface="Roboto"/>
              </a:rPr>
              <a:t>Источник: https://www.deepmind.com/blog/learning-through-human-feedback</a:t>
            </a:r>
            <a:endParaRPr sz="900">
              <a:latin typeface="Roboto"/>
              <a:ea typeface="Roboto"/>
              <a:cs typeface="Roboto"/>
              <a:sym typeface="Roboto"/>
            </a:endParaRPr>
          </a:p>
        </p:txBody>
      </p:sp>
      <p:pic>
        <p:nvPicPr>
          <p:cNvPr id="482" name="Google Shape;482;p71"/>
          <p:cNvPicPr preferRelativeResize="0"/>
          <p:nvPr/>
        </p:nvPicPr>
        <p:blipFill>
          <a:blip r:embed="rId3">
            <a:alphaModFix/>
          </a:blip>
          <a:stretch>
            <a:fillRect/>
          </a:stretch>
        </p:blipFill>
        <p:spPr>
          <a:xfrm>
            <a:off x="2088325" y="1504286"/>
            <a:ext cx="5345048" cy="306004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72"/>
          <p:cNvSpPr txBox="1">
            <a:spLocks noGrp="1"/>
          </p:cNvSpPr>
          <p:nvPr>
            <p:ph type="title"/>
          </p:nvPr>
        </p:nvSpPr>
        <p:spPr>
          <a:xfrm>
            <a:off x="956225" y="11064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a:t>Вопросы?</a:t>
            </a:r>
            <a:endParaRPr/>
          </a:p>
        </p:txBody>
      </p:sp>
      <p:pic>
        <p:nvPicPr>
          <p:cNvPr id="488" name="Google Shape;488;p72"/>
          <p:cNvPicPr preferRelativeResize="0"/>
          <p:nvPr/>
        </p:nvPicPr>
        <p:blipFill rotWithShape="1">
          <a:blip r:embed="rId3">
            <a:alphaModFix/>
          </a:blip>
          <a:srcRect/>
          <a:stretch/>
        </p:blipFill>
        <p:spPr>
          <a:xfrm>
            <a:off x="1032750" y="2962492"/>
            <a:ext cx="496901" cy="496901"/>
          </a:xfrm>
          <a:prstGeom prst="rect">
            <a:avLst/>
          </a:prstGeom>
          <a:noFill/>
          <a:ln>
            <a:noFill/>
          </a:ln>
        </p:spPr>
      </p:pic>
      <p:sp>
        <p:nvSpPr>
          <p:cNvPr id="489" name="Google Shape;489;p72"/>
          <p:cNvSpPr txBox="1"/>
          <p:nvPr/>
        </p:nvSpPr>
        <p:spPr>
          <a:xfrm>
            <a:off x="1750800" y="2887700"/>
            <a:ext cx="1635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Задаем вопросы</a:t>
            </a:r>
            <a:endParaRPr sz="1500">
              <a:solidFill>
                <a:srgbClr val="FFFFFF"/>
              </a:solidFill>
              <a:latin typeface="Roboto"/>
              <a:ea typeface="Roboto"/>
              <a:cs typeface="Roboto"/>
              <a:sym typeface="Roboto"/>
            </a:endParaRPr>
          </a:p>
        </p:txBody>
      </p:sp>
      <p:pic>
        <p:nvPicPr>
          <p:cNvPr id="490" name="Google Shape;490;p72"/>
          <p:cNvPicPr preferRelativeResize="0"/>
          <p:nvPr/>
        </p:nvPicPr>
        <p:blipFill rotWithShape="1">
          <a:blip r:embed="rId4">
            <a:alphaModFix/>
          </a:blip>
          <a:srcRect/>
          <a:stretch/>
        </p:blipFill>
        <p:spPr>
          <a:xfrm>
            <a:off x="4415725" y="2962492"/>
            <a:ext cx="496901" cy="496901"/>
          </a:xfrm>
          <a:prstGeom prst="rect">
            <a:avLst/>
          </a:prstGeom>
          <a:noFill/>
          <a:ln>
            <a:noFill/>
          </a:ln>
        </p:spPr>
      </p:pic>
      <p:sp>
        <p:nvSpPr>
          <p:cNvPr id="491" name="Google Shape;491;p72"/>
          <p:cNvSpPr txBox="1"/>
          <p:nvPr/>
        </p:nvSpPr>
        <p:spPr>
          <a:xfrm>
            <a:off x="5119475" y="289230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вопросов нет</a:t>
            </a:r>
            <a:endParaRPr sz="1500">
              <a:solidFill>
                <a:srgbClr val="FFFFFF"/>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3"/>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t>Ключевые тезисы </a:t>
            </a:r>
            <a:endParaRPr/>
          </a:p>
          <a:p>
            <a:pPr marL="0" lvl="0" indent="0" algn="l" rtl="0">
              <a:spcBef>
                <a:spcPts val="0"/>
              </a:spcBef>
              <a:spcAft>
                <a:spcPts val="0"/>
              </a:spcAft>
              <a:buNone/>
            </a:pPr>
            <a:endParaRPr/>
          </a:p>
        </p:txBody>
      </p:sp>
      <p:graphicFrame>
        <p:nvGraphicFramePr>
          <p:cNvPr id="497" name="Google Shape;497;p73"/>
          <p:cNvGraphicFramePr/>
          <p:nvPr/>
        </p:nvGraphicFramePr>
        <p:xfrm>
          <a:off x="952500" y="1544194"/>
          <a:ext cx="7239000" cy="670540"/>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ru" sz="1300">
                          <a:latin typeface="Roboto"/>
                          <a:ea typeface="Roboto"/>
                          <a:cs typeface="Roboto"/>
                          <a:sym typeface="Roboto"/>
                        </a:rPr>
                        <a:t>Reinforcement Learning широко применяется в самых разных областях</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2.</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ru" sz="1300">
                          <a:latin typeface="Roboto"/>
                          <a:ea typeface="Roboto"/>
                          <a:cs typeface="Roboto"/>
                          <a:sym typeface="Roboto"/>
                        </a:rPr>
                        <a:t>Специалисты находят всё больше применений Reinforcement Learning</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4"/>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4900"/>
              <a:t>Некоторые особенности Reinforcement Learning</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75"/>
          <p:cNvSpPr txBox="1">
            <a:spLocks noGrp="1"/>
          </p:cNvSpPr>
          <p:nvPr>
            <p:ph type="title"/>
          </p:nvPr>
        </p:nvSpPr>
        <p:spPr>
          <a:xfrm>
            <a:off x="500550" y="1783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Виды Машинного Обучения</a:t>
            </a:r>
            <a:endParaRPr/>
          </a:p>
        </p:txBody>
      </p:sp>
      <p:sp>
        <p:nvSpPr>
          <p:cNvPr id="508" name="Google Shape;508;p75"/>
          <p:cNvSpPr txBox="1">
            <a:spLocks noGrp="1"/>
          </p:cNvSpPr>
          <p:nvPr>
            <p:ph type="body" idx="1"/>
          </p:nvPr>
        </p:nvSpPr>
        <p:spPr>
          <a:xfrm>
            <a:off x="500550" y="1426469"/>
            <a:ext cx="8520600" cy="3416400"/>
          </a:xfrm>
          <a:prstGeom prst="rect">
            <a:avLst/>
          </a:prstGeom>
        </p:spPr>
        <p:txBody>
          <a:bodyPr spcFirstLastPara="1" wrap="square" lIns="91425" tIns="91425" rIns="91425" bIns="91425" anchor="t" anchorCtr="0">
            <a:normAutofit/>
          </a:bodyPr>
          <a:lstStyle/>
          <a:p>
            <a:pPr marL="457200" lvl="0" indent="-336550" algn="l" rtl="0">
              <a:spcBef>
                <a:spcPts val="300"/>
              </a:spcBef>
              <a:spcAft>
                <a:spcPts val="0"/>
              </a:spcAft>
              <a:buSzPts val="1700"/>
              <a:buChar char="●"/>
            </a:pPr>
            <a:r>
              <a:rPr lang="ru" sz="1700"/>
              <a:t>Supervised Learning</a:t>
            </a:r>
            <a:endParaRPr sz="1700"/>
          </a:p>
          <a:p>
            <a:pPr marL="0" lvl="0" indent="0" algn="l" rtl="0">
              <a:spcBef>
                <a:spcPts val="300"/>
              </a:spcBef>
              <a:spcAft>
                <a:spcPts val="0"/>
              </a:spcAft>
              <a:buNone/>
            </a:pPr>
            <a:endParaRPr sz="1700"/>
          </a:p>
          <a:p>
            <a:pPr marL="457200" lvl="0" indent="-336550" algn="l" rtl="0">
              <a:spcBef>
                <a:spcPts val="300"/>
              </a:spcBef>
              <a:spcAft>
                <a:spcPts val="0"/>
              </a:spcAft>
              <a:buSzPts val="1700"/>
              <a:buChar char="●"/>
            </a:pPr>
            <a:r>
              <a:rPr lang="ru" sz="1700"/>
              <a:t>Unsupervised Learning</a:t>
            </a:r>
            <a:endParaRPr sz="1700"/>
          </a:p>
          <a:p>
            <a:pPr marL="0" lvl="0" indent="0" algn="l" rtl="0">
              <a:spcBef>
                <a:spcPts val="300"/>
              </a:spcBef>
              <a:spcAft>
                <a:spcPts val="0"/>
              </a:spcAft>
              <a:buNone/>
            </a:pPr>
            <a:endParaRPr sz="1700"/>
          </a:p>
          <a:p>
            <a:pPr marL="457200" lvl="0" indent="-336550" algn="l" rtl="0">
              <a:spcBef>
                <a:spcPts val="300"/>
              </a:spcBef>
              <a:spcAft>
                <a:spcPts val="0"/>
              </a:spcAft>
              <a:buSzPts val="1700"/>
              <a:buChar char="●"/>
            </a:pPr>
            <a:r>
              <a:rPr lang="ru" sz="1700"/>
              <a:t>Reinforcement Learning</a:t>
            </a:r>
            <a:endParaRPr sz="1700"/>
          </a:p>
        </p:txBody>
      </p:sp>
      <p:pic>
        <p:nvPicPr>
          <p:cNvPr id="4" name="Picture 1" descr="page7image30193264">
            <a:extLst>
              <a:ext uri="{FF2B5EF4-FFF2-40B4-BE49-F238E27FC236}">
                <a16:creationId xmlns:a16="http://schemas.microsoft.com/office/drawing/2014/main" id="{EAE58D07-197C-C54A-8583-8FB73C82E3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386" y="928221"/>
            <a:ext cx="3880064" cy="37384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7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Supervised Learning</a:t>
            </a:r>
            <a:endParaRPr/>
          </a:p>
        </p:txBody>
      </p:sp>
      <p:sp>
        <p:nvSpPr>
          <p:cNvPr id="514" name="Google Shape;514;p76"/>
          <p:cNvSpPr txBox="1">
            <a:spLocks noGrp="1"/>
          </p:cNvSpPr>
          <p:nvPr>
            <p:ph type="body" idx="1"/>
          </p:nvPr>
        </p:nvSpPr>
        <p:spPr>
          <a:xfrm>
            <a:off x="1232100" y="4794900"/>
            <a:ext cx="6457800" cy="348600"/>
          </a:xfrm>
          <a:prstGeom prst="rect">
            <a:avLst/>
          </a:prstGeom>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ru" sz="900"/>
              <a:t>Источник: https://towardsdatascience.com/image-classification-in-10-minutes-with-mnist-dataset-54c35b77a38d </a:t>
            </a:r>
            <a:endParaRPr sz="900"/>
          </a:p>
        </p:txBody>
      </p:sp>
      <p:pic>
        <p:nvPicPr>
          <p:cNvPr id="515" name="Google Shape;515;p76"/>
          <p:cNvPicPr preferRelativeResize="0"/>
          <p:nvPr/>
        </p:nvPicPr>
        <p:blipFill>
          <a:blip r:embed="rId3">
            <a:alphaModFix/>
          </a:blip>
          <a:stretch>
            <a:fillRect/>
          </a:stretch>
        </p:blipFill>
        <p:spPr>
          <a:xfrm>
            <a:off x="1864975" y="905323"/>
            <a:ext cx="5481160" cy="3737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77"/>
          <p:cNvSpPr txBox="1">
            <a:spLocks noGrp="1"/>
          </p:cNvSpPr>
          <p:nvPr>
            <p:ph type="title"/>
          </p:nvPr>
        </p:nvSpPr>
        <p:spPr>
          <a:xfrm>
            <a:off x="500550" y="1783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Unsupervised Learning</a:t>
            </a:r>
            <a:endParaRPr/>
          </a:p>
        </p:txBody>
      </p:sp>
      <p:pic>
        <p:nvPicPr>
          <p:cNvPr id="521" name="Google Shape;521;p77"/>
          <p:cNvPicPr preferRelativeResize="0"/>
          <p:nvPr/>
        </p:nvPicPr>
        <p:blipFill>
          <a:blip r:embed="rId3">
            <a:alphaModFix/>
          </a:blip>
          <a:stretch>
            <a:fillRect/>
          </a:stretch>
        </p:blipFill>
        <p:spPr>
          <a:xfrm>
            <a:off x="1904000" y="949875"/>
            <a:ext cx="5336000" cy="4002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Маршрут вебинара</a:t>
            </a:r>
            <a:endParaRPr/>
          </a:p>
        </p:txBody>
      </p:sp>
      <p:sp>
        <p:nvSpPr>
          <p:cNvPr id="187" name="Google Shape;187;p36"/>
          <p:cNvSpPr/>
          <p:nvPr/>
        </p:nvSpPr>
        <p:spPr>
          <a:xfrm>
            <a:off x="786525" y="1205525"/>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Знакомство</a:t>
            </a:r>
            <a:endParaRPr sz="1300">
              <a:solidFill>
                <a:schemeClr val="dk1"/>
              </a:solidFill>
              <a:latin typeface="Roboto"/>
              <a:ea typeface="Roboto"/>
              <a:cs typeface="Roboto"/>
              <a:sym typeface="Roboto"/>
            </a:endParaRPr>
          </a:p>
        </p:txBody>
      </p:sp>
      <p:sp>
        <p:nvSpPr>
          <p:cNvPr id="188" name="Google Shape;188;p36"/>
          <p:cNvSpPr/>
          <p:nvPr/>
        </p:nvSpPr>
        <p:spPr>
          <a:xfrm>
            <a:off x="787125" y="1795027"/>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О курсе</a:t>
            </a:r>
            <a:endParaRPr sz="1300">
              <a:solidFill>
                <a:schemeClr val="dk1"/>
              </a:solidFill>
              <a:latin typeface="Roboto"/>
              <a:ea typeface="Roboto"/>
              <a:cs typeface="Roboto"/>
              <a:sym typeface="Roboto"/>
            </a:endParaRPr>
          </a:p>
        </p:txBody>
      </p:sp>
      <p:sp>
        <p:nvSpPr>
          <p:cNvPr id="189" name="Google Shape;189;p36"/>
          <p:cNvSpPr/>
          <p:nvPr/>
        </p:nvSpPr>
        <p:spPr>
          <a:xfrm>
            <a:off x="787125" y="2372042"/>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Clr>
                <a:schemeClr val="dk1"/>
              </a:buClr>
              <a:buSzPts val="1100"/>
              <a:buFont typeface="Arial"/>
              <a:buNone/>
            </a:pPr>
            <a:r>
              <a:rPr lang="ru" sz="1300">
                <a:solidFill>
                  <a:schemeClr val="dk1"/>
                </a:solidFill>
                <a:latin typeface="Roboto"/>
                <a:ea typeface="Roboto"/>
                <a:cs typeface="Roboto"/>
                <a:sym typeface="Roboto"/>
              </a:rPr>
              <a:t>Основы и зарождение Reinforcement Learning</a:t>
            </a:r>
            <a:endParaRPr sz="1300">
              <a:solidFill>
                <a:schemeClr val="dk1"/>
              </a:solidFill>
              <a:latin typeface="Roboto"/>
              <a:ea typeface="Roboto"/>
              <a:cs typeface="Roboto"/>
              <a:sym typeface="Roboto"/>
            </a:endParaRPr>
          </a:p>
        </p:txBody>
      </p:sp>
      <p:sp>
        <p:nvSpPr>
          <p:cNvPr id="190" name="Google Shape;190;p36"/>
          <p:cNvSpPr/>
          <p:nvPr/>
        </p:nvSpPr>
        <p:spPr>
          <a:xfrm>
            <a:off x="786525" y="2949064"/>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rgbClr val="050505"/>
                </a:solidFill>
                <a:latin typeface="Roboto"/>
                <a:ea typeface="Roboto"/>
                <a:cs typeface="Roboto"/>
                <a:sym typeface="Roboto"/>
              </a:rPr>
              <a:t>Современные применения</a:t>
            </a:r>
            <a:endParaRPr sz="1300">
              <a:solidFill>
                <a:srgbClr val="050505"/>
              </a:solidFill>
              <a:latin typeface="Roboto"/>
              <a:ea typeface="Roboto"/>
              <a:cs typeface="Roboto"/>
              <a:sym typeface="Roboto"/>
            </a:endParaRPr>
          </a:p>
        </p:txBody>
      </p:sp>
      <p:sp>
        <p:nvSpPr>
          <p:cNvPr id="191" name="Google Shape;191;p36"/>
          <p:cNvSpPr/>
          <p:nvPr/>
        </p:nvSpPr>
        <p:spPr>
          <a:xfrm>
            <a:off x="786525" y="3526100"/>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latin typeface="Roboto"/>
                <a:ea typeface="Roboto"/>
                <a:cs typeface="Roboto"/>
                <a:sym typeface="Roboto"/>
              </a:rPr>
              <a:t>Некоторые особенности Reinforcement Learning</a:t>
            </a:r>
            <a:endParaRPr sz="1300">
              <a:latin typeface="Roboto"/>
              <a:ea typeface="Roboto"/>
              <a:cs typeface="Roboto"/>
              <a:sym typeface="Roboto"/>
            </a:endParaRPr>
          </a:p>
        </p:txBody>
      </p:sp>
      <p:sp>
        <p:nvSpPr>
          <p:cNvPr id="192" name="Google Shape;192;p36"/>
          <p:cNvSpPr/>
          <p:nvPr/>
        </p:nvSpPr>
        <p:spPr>
          <a:xfrm>
            <a:off x="786525" y="4103113"/>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Рефлексия</a:t>
            </a:r>
            <a:endParaRPr sz="1300">
              <a:solidFill>
                <a:schemeClr val="dk1"/>
              </a:solidFill>
              <a:latin typeface="Roboto"/>
              <a:ea typeface="Roboto"/>
              <a:cs typeface="Roboto"/>
              <a:sym typeface="Roboto"/>
            </a:endParaRPr>
          </a:p>
        </p:txBody>
      </p:sp>
      <p:cxnSp>
        <p:nvCxnSpPr>
          <p:cNvPr id="193" name="Google Shape;193;p36"/>
          <p:cNvCxnSpPr>
            <a:stCxn id="187" idx="1"/>
            <a:endCxn id="188" idx="1"/>
          </p:cNvCxnSpPr>
          <p:nvPr/>
        </p:nvCxnSpPr>
        <p:spPr>
          <a:xfrm>
            <a:off x="786525" y="1393625"/>
            <a:ext cx="600" cy="589500"/>
          </a:xfrm>
          <a:prstGeom prst="curvedConnector3">
            <a:avLst>
              <a:gd name="adj1" fmla="val -39687500"/>
            </a:avLst>
          </a:prstGeom>
          <a:noFill/>
          <a:ln w="9525" cap="flat" cmpd="sng">
            <a:solidFill>
              <a:schemeClr val="dk1"/>
            </a:solidFill>
            <a:prstDash val="dash"/>
            <a:round/>
            <a:headEnd type="none" w="med" len="med"/>
            <a:tailEnd type="none" w="med" len="med"/>
          </a:ln>
        </p:spPr>
      </p:cxnSp>
      <p:cxnSp>
        <p:nvCxnSpPr>
          <p:cNvPr id="194" name="Google Shape;194;p36"/>
          <p:cNvCxnSpPr>
            <a:stCxn id="188" idx="1"/>
            <a:endCxn id="189" idx="1"/>
          </p:cNvCxnSpPr>
          <p:nvPr/>
        </p:nvCxnSpPr>
        <p:spPr>
          <a:xfrm>
            <a:off x="787125" y="1983127"/>
            <a:ext cx="600" cy="576900"/>
          </a:xfrm>
          <a:prstGeom prst="curvedConnector3">
            <a:avLst>
              <a:gd name="adj1" fmla="val -39687500"/>
            </a:avLst>
          </a:prstGeom>
          <a:noFill/>
          <a:ln w="9525" cap="flat" cmpd="sng">
            <a:solidFill>
              <a:schemeClr val="dk1"/>
            </a:solidFill>
            <a:prstDash val="dash"/>
            <a:round/>
            <a:headEnd type="none" w="med" len="med"/>
            <a:tailEnd type="none" w="med" len="med"/>
          </a:ln>
        </p:spPr>
      </p:cxnSp>
      <p:cxnSp>
        <p:nvCxnSpPr>
          <p:cNvPr id="195" name="Google Shape;195;p36"/>
          <p:cNvCxnSpPr>
            <a:stCxn id="189" idx="1"/>
            <a:endCxn id="190" idx="1"/>
          </p:cNvCxnSpPr>
          <p:nvPr/>
        </p:nvCxnSpPr>
        <p:spPr>
          <a:xfrm flipH="1">
            <a:off x="786525" y="2560142"/>
            <a:ext cx="600" cy="576900"/>
          </a:xfrm>
          <a:prstGeom prst="curvedConnector3">
            <a:avLst>
              <a:gd name="adj1" fmla="val 39787500"/>
            </a:avLst>
          </a:prstGeom>
          <a:noFill/>
          <a:ln w="9525" cap="flat" cmpd="sng">
            <a:solidFill>
              <a:schemeClr val="dk1"/>
            </a:solidFill>
            <a:prstDash val="dash"/>
            <a:round/>
            <a:headEnd type="none" w="med" len="med"/>
            <a:tailEnd type="none" w="med" len="med"/>
          </a:ln>
        </p:spPr>
      </p:cxnSp>
      <p:cxnSp>
        <p:nvCxnSpPr>
          <p:cNvPr id="196" name="Google Shape;196;p36"/>
          <p:cNvCxnSpPr>
            <a:stCxn id="190" idx="1"/>
            <a:endCxn id="191" idx="1"/>
          </p:cNvCxnSpPr>
          <p:nvPr/>
        </p:nvCxnSpPr>
        <p:spPr>
          <a:xfrm>
            <a:off x="786525" y="3137164"/>
            <a:ext cx="600" cy="576900"/>
          </a:xfrm>
          <a:prstGeom prst="curvedConnector3">
            <a:avLst>
              <a:gd name="adj1" fmla="val -39687500"/>
            </a:avLst>
          </a:prstGeom>
          <a:noFill/>
          <a:ln w="9525" cap="flat" cmpd="sng">
            <a:solidFill>
              <a:schemeClr val="dk1"/>
            </a:solidFill>
            <a:prstDash val="dash"/>
            <a:round/>
            <a:headEnd type="none" w="med" len="med"/>
            <a:tailEnd type="none" w="med" len="med"/>
          </a:ln>
        </p:spPr>
      </p:cxnSp>
      <p:cxnSp>
        <p:nvCxnSpPr>
          <p:cNvPr id="197" name="Google Shape;197;p36"/>
          <p:cNvCxnSpPr>
            <a:stCxn id="191" idx="1"/>
            <a:endCxn id="192" idx="1"/>
          </p:cNvCxnSpPr>
          <p:nvPr/>
        </p:nvCxnSpPr>
        <p:spPr>
          <a:xfrm>
            <a:off x="786525" y="3714200"/>
            <a:ext cx="600" cy="576900"/>
          </a:xfrm>
          <a:prstGeom prst="curvedConnector3">
            <a:avLst>
              <a:gd name="adj1" fmla="val -39687500"/>
            </a:avLst>
          </a:prstGeom>
          <a:noFill/>
          <a:ln w="9525" cap="flat" cmpd="sng">
            <a:solidFill>
              <a:schemeClr val="dk1"/>
            </a:solidFill>
            <a:prstDash val="dash"/>
            <a:round/>
            <a:headEnd type="none" w="med" len="med"/>
            <a:tailEnd type="non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7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Элементы RL</a:t>
            </a:r>
            <a:endParaRPr/>
          </a:p>
        </p:txBody>
      </p:sp>
      <p:sp>
        <p:nvSpPr>
          <p:cNvPr id="533" name="Google Shape;533;p79"/>
          <p:cNvSpPr txBox="1"/>
          <p:nvPr/>
        </p:nvSpPr>
        <p:spPr>
          <a:xfrm>
            <a:off x="500550" y="1445529"/>
            <a:ext cx="3921600" cy="33858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300"/>
              </a:spcBef>
              <a:spcAft>
                <a:spcPts val="0"/>
              </a:spcAft>
              <a:buNone/>
            </a:pPr>
            <a:endParaRPr sz="1500" b="1">
              <a:solidFill>
                <a:srgbClr val="000000"/>
              </a:solidFill>
              <a:latin typeface="Roboto"/>
              <a:ea typeface="Roboto"/>
              <a:cs typeface="Roboto"/>
              <a:sym typeface="Roboto"/>
            </a:endParaRPr>
          </a:p>
          <a:p>
            <a:pPr marL="457200" lvl="0" indent="-323850" algn="l" rtl="0">
              <a:lnSpc>
                <a:spcPct val="115000"/>
              </a:lnSpc>
              <a:spcBef>
                <a:spcPts val="300"/>
              </a:spcBef>
              <a:spcAft>
                <a:spcPts val="0"/>
              </a:spcAft>
              <a:buClr>
                <a:srgbClr val="000000"/>
              </a:buClr>
              <a:buSzPts val="1500"/>
              <a:buFont typeface="Roboto"/>
              <a:buChar char="●"/>
            </a:pPr>
            <a:r>
              <a:rPr lang="ru" sz="1500" b="1">
                <a:solidFill>
                  <a:srgbClr val="000000"/>
                </a:solidFill>
                <a:latin typeface="Roboto"/>
                <a:ea typeface="Roboto"/>
                <a:cs typeface="Roboto"/>
                <a:sym typeface="Roboto"/>
              </a:rPr>
              <a:t>Агент</a:t>
            </a:r>
            <a:r>
              <a:rPr lang="ru" sz="1500">
                <a:solidFill>
                  <a:srgbClr val="000000"/>
                </a:solidFill>
                <a:latin typeface="Roboto"/>
                <a:ea typeface="Roboto"/>
                <a:cs typeface="Roboto"/>
                <a:sym typeface="Roboto"/>
              </a:rPr>
              <a:t> (agent) — это система, которая выполняет действия в среде с целью получения награды</a:t>
            </a:r>
            <a:endParaRPr sz="1500">
              <a:solidFill>
                <a:srgbClr val="000000"/>
              </a:solidFill>
              <a:highlight>
                <a:srgbClr val="FFFFFF"/>
              </a:highlight>
              <a:latin typeface="Roboto"/>
              <a:ea typeface="Roboto"/>
              <a:cs typeface="Roboto"/>
              <a:sym typeface="Roboto"/>
            </a:endParaRPr>
          </a:p>
          <a:p>
            <a:pPr marL="457200" lvl="0" indent="-323850" algn="l" rtl="0">
              <a:lnSpc>
                <a:spcPct val="115000"/>
              </a:lnSpc>
              <a:spcBef>
                <a:spcPts val="0"/>
              </a:spcBef>
              <a:spcAft>
                <a:spcPts val="0"/>
              </a:spcAft>
              <a:buClr>
                <a:srgbClr val="000000"/>
              </a:buClr>
              <a:buSzPts val="1500"/>
              <a:buFont typeface="Roboto"/>
              <a:buChar char="●"/>
            </a:pPr>
            <a:r>
              <a:rPr lang="ru" sz="1500" b="1">
                <a:solidFill>
                  <a:srgbClr val="000000"/>
                </a:solidFill>
                <a:highlight>
                  <a:srgbClr val="FFFFFF"/>
                </a:highlight>
                <a:latin typeface="Roboto"/>
                <a:ea typeface="Roboto"/>
                <a:cs typeface="Roboto"/>
                <a:sym typeface="Roboto"/>
              </a:rPr>
              <a:t>Среда</a:t>
            </a:r>
            <a:r>
              <a:rPr lang="ru" sz="1500">
                <a:solidFill>
                  <a:srgbClr val="000000"/>
                </a:solidFill>
                <a:highlight>
                  <a:srgbClr val="FFFFFF"/>
                </a:highlight>
                <a:latin typeface="Roboto"/>
                <a:ea typeface="Roboto"/>
                <a:cs typeface="Roboto"/>
                <a:sym typeface="Roboto"/>
              </a:rPr>
              <a:t> (environment) – условия, в которые помещен агент</a:t>
            </a:r>
            <a:endParaRPr sz="1500">
              <a:solidFill>
                <a:srgbClr val="000000"/>
              </a:solidFill>
              <a:highlight>
                <a:srgbClr val="FFFFFF"/>
              </a:highlight>
              <a:latin typeface="Roboto"/>
              <a:ea typeface="Roboto"/>
              <a:cs typeface="Roboto"/>
              <a:sym typeface="Roboto"/>
            </a:endParaRPr>
          </a:p>
          <a:p>
            <a:pPr marL="457200" lvl="0" indent="-323850" algn="l" rtl="0">
              <a:lnSpc>
                <a:spcPct val="115000"/>
              </a:lnSpc>
              <a:spcBef>
                <a:spcPts val="0"/>
              </a:spcBef>
              <a:spcAft>
                <a:spcPts val="0"/>
              </a:spcAft>
              <a:buClr>
                <a:srgbClr val="000000"/>
              </a:buClr>
              <a:buSzPts val="1500"/>
              <a:buFont typeface="Roboto"/>
              <a:buChar char="●"/>
            </a:pPr>
            <a:r>
              <a:rPr lang="ru" sz="1500" b="1">
                <a:solidFill>
                  <a:srgbClr val="000000"/>
                </a:solidFill>
                <a:highlight>
                  <a:srgbClr val="FFFFFF"/>
                </a:highlight>
                <a:latin typeface="Roboto"/>
                <a:ea typeface="Roboto"/>
                <a:cs typeface="Roboto"/>
                <a:sym typeface="Roboto"/>
              </a:rPr>
              <a:t>Награда</a:t>
            </a:r>
            <a:r>
              <a:rPr lang="ru" sz="1500">
                <a:solidFill>
                  <a:srgbClr val="000000"/>
                </a:solidFill>
                <a:highlight>
                  <a:srgbClr val="FFFFFF"/>
                </a:highlight>
                <a:latin typeface="Roboto"/>
                <a:ea typeface="Roboto"/>
                <a:cs typeface="Roboto"/>
                <a:sym typeface="Roboto"/>
              </a:rPr>
              <a:t> (reward) – некоторая величина, которая возвращается агенту после выполнения действия</a:t>
            </a:r>
            <a:endParaRPr sz="1500">
              <a:solidFill>
                <a:srgbClr val="000000"/>
              </a:solidFill>
              <a:highlight>
                <a:srgbClr val="FFFFFF"/>
              </a:highlight>
              <a:latin typeface="Roboto"/>
              <a:ea typeface="Roboto"/>
              <a:cs typeface="Roboto"/>
              <a:sym typeface="Roboto"/>
            </a:endParaRPr>
          </a:p>
        </p:txBody>
      </p:sp>
      <p:pic>
        <p:nvPicPr>
          <p:cNvPr id="534" name="Google Shape;534;p79"/>
          <p:cNvPicPr preferRelativeResize="0"/>
          <p:nvPr/>
        </p:nvPicPr>
        <p:blipFill>
          <a:blip r:embed="rId3">
            <a:alphaModFix/>
          </a:blip>
          <a:stretch>
            <a:fillRect/>
          </a:stretch>
        </p:blipFill>
        <p:spPr>
          <a:xfrm>
            <a:off x="4310950" y="2087474"/>
            <a:ext cx="4777525" cy="1842750"/>
          </a:xfrm>
          <a:prstGeom prst="rect">
            <a:avLst/>
          </a:prstGeom>
          <a:noFill/>
          <a:ln>
            <a:noFill/>
          </a:ln>
        </p:spPr>
      </p:pic>
      <p:sp>
        <p:nvSpPr>
          <p:cNvPr id="535" name="Google Shape;535;p79"/>
          <p:cNvSpPr txBox="1"/>
          <p:nvPr/>
        </p:nvSpPr>
        <p:spPr>
          <a:xfrm>
            <a:off x="5089300" y="3930225"/>
            <a:ext cx="32208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050">
                <a:solidFill>
                  <a:srgbClr val="333333"/>
                </a:solidFill>
                <a:highlight>
                  <a:srgbClr val="FFFFFF"/>
                </a:highlight>
                <a:latin typeface="Helvetica Neue"/>
                <a:ea typeface="Helvetica Neue"/>
                <a:cs typeface="Helvetica Neue"/>
                <a:sym typeface="Helvetica Neue"/>
              </a:rPr>
              <a:t>Sutton, R. S., Barto, A. G. (2018 ). </a:t>
            </a:r>
            <a:r>
              <a:rPr lang="ru" sz="1050" i="1">
                <a:solidFill>
                  <a:srgbClr val="333333"/>
                </a:solidFill>
                <a:latin typeface="Helvetica Neue"/>
                <a:ea typeface="Helvetica Neue"/>
                <a:cs typeface="Helvetica Neue"/>
                <a:sym typeface="Helvetica Neue"/>
              </a:rPr>
              <a:t>Reinforcement Learning: An Introduction</a:t>
            </a:r>
            <a:r>
              <a:rPr lang="ru" sz="1050">
                <a:solidFill>
                  <a:srgbClr val="333333"/>
                </a:solidFill>
                <a:highlight>
                  <a:srgbClr val="FFFFFF"/>
                </a:highlight>
                <a:latin typeface="Helvetica Neue"/>
                <a:ea typeface="Helvetica Neue"/>
                <a:cs typeface="Helvetica Neue"/>
                <a:sym typeface="Helvetica Neue"/>
              </a:rPr>
              <a:t>. The MIT Press. </a:t>
            </a:r>
            <a:endParaRPr>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8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Элементы RL</a:t>
            </a:r>
            <a:endParaRPr/>
          </a:p>
        </p:txBody>
      </p:sp>
      <p:pic>
        <p:nvPicPr>
          <p:cNvPr id="541" name="Google Shape;541;p80"/>
          <p:cNvPicPr preferRelativeResize="0"/>
          <p:nvPr/>
        </p:nvPicPr>
        <p:blipFill>
          <a:blip r:embed="rId3">
            <a:alphaModFix/>
          </a:blip>
          <a:stretch>
            <a:fillRect/>
          </a:stretch>
        </p:blipFill>
        <p:spPr>
          <a:xfrm>
            <a:off x="629938" y="1107536"/>
            <a:ext cx="3528164" cy="3528164"/>
          </a:xfrm>
          <a:prstGeom prst="rect">
            <a:avLst/>
          </a:prstGeom>
          <a:noFill/>
          <a:ln>
            <a:noFill/>
          </a:ln>
        </p:spPr>
      </p:pic>
      <p:pic>
        <p:nvPicPr>
          <p:cNvPr id="542" name="Google Shape;542;p80"/>
          <p:cNvPicPr preferRelativeResize="0"/>
          <p:nvPr/>
        </p:nvPicPr>
        <p:blipFill rotWithShape="1">
          <a:blip r:embed="rId4">
            <a:alphaModFix/>
          </a:blip>
          <a:srcRect l="12622" r="18587"/>
          <a:stretch/>
        </p:blipFill>
        <p:spPr>
          <a:xfrm>
            <a:off x="4641225" y="1180402"/>
            <a:ext cx="4219525" cy="1824275"/>
          </a:xfrm>
          <a:prstGeom prst="rect">
            <a:avLst/>
          </a:prstGeom>
          <a:noFill/>
          <a:ln>
            <a:noFill/>
          </a:ln>
        </p:spPr>
      </p:pic>
      <p:sp>
        <p:nvSpPr>
          <p:cNvPr id="543" name="Google Shape;543;p80"/>
          <p:cNvSpPr txBox="1"/>
          <p:nvPr/>
        </p:nvSpPr>
        <p:spPr>
          <a:xfrm>
            <a:off x="5187838" y="3211650"/>
            <a:ext cx="3126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900">
                <a:latin typeface="Roboto"/>
                <a:ea typeface="Roboto"/>
                <a:cs typeface="Roboto"/>
                <a:sym typeface="Roboto"/>
              </a:rPr>
              <a:t>Источник: </a:t>
            </a:r>
            <a:r>
              <a:rPr lang="ru" sz="900">
                <a:solidFill>
                  <a:srgbClr val="333333"/>
                </a:solidFill>
                <a:highlight>
                  <a:schemeClr val="lt1"/>
                </a:highlight>
                <a:latin typeface="Helvetica Neue"/>
                <a:ea typeface="Helvetica Neue"/>
                <a:cs typeface="Helvetica Neue"/>
                <a:sym typeface="Helvetica Neue"/>
              </a:rPr>
              <a:t>Sutton, R. S., Barto, A. G. (2018 ). </a:t>
            </a:r>
            <a:r>
              <a:rPr lang="ru" sz="900" i="1">
                <a:solidFill>
                  <a:srgbClr val="333333"/>
                </a:solidFill>
                <a:latin typeface="Helvetica Neue"/>
                <a:ea typeface="Helvetica Neue"/>
                <a:cs typeface="Helvetica Neue"/>
                <a:sym typeface="Helvetica Neue"/>
              </a:rPr>
              <a:t>Reinforcement Learning: An Introduction</a:t>
            </a:r>
            <a:r>
              <a:rPr lang="ru" sz="900">
                <a:solidFill>
                  <a:srgbClr val="333333"/>
                </a:solidFill>
                <a:highlight>
                  <a:schemeClr val="lt1"/>
                </a:highlight>
                <a:latin typeface="Helvetica Neue"/>
                <a:ea typeface="Helvetica Neue"/>
                <a:cs typeface="Helvetica Neue"/>
                <a:sym typeface="Helvetica Neue"/>
              </a:rPr>
              <a:t>. The MIT Press. </a:t>
            </a:r>
            <a:endParaRPr sz="900">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81"/>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Типы задач</a:t>
            </a:r>
            <a:endParaRPr/>
          </a:p>
        </p:txBody>
      </p:sp>
      <p:sp>
        <p:nvSpPr>
          <p:cNvPr id="549" name="Google Shape;549;p81"/>
          <p:cNvSpPr txBox="1">
            <a:spLocks noGrp="1"/>
          </p:cNvSpPr>
          <p:nvPr>
            <p:ph type="body" idx="4294967295"/>
          </p:nvPr>
        </p:nvSpPr>
        <p:spPr>
          <a:xfrm>
            <a:off x="500550" y="1369325"/>
            <a:ext cx="4487700" cy="3130500"/>
          </a:xfrm>
          <a:prstGeom prst="rect">
            <a:avLst/>
          </a:prstGeom>
        </p:spPr>
        <p:txBody>
          <a:bodyPr spcFirstLastPara="1" wrap="square" lIns="91425" tIns="91425" rIns="91425" bIns="91425" anchor="t" anchorCtr="0">
            <a:normAutofit/>
          </a:bodyPr>
          <a:lstStyle/>
          <a:p>
            <a:pPr marL="457200" lvl="0" indent="-317500" algn="l" rtl="0">
              <a:lnSpc>
                <a:spcPct val="115000"/>
              </a:lnSpc>
              <a:spcBef>
                <a:spcPts val="0"/>
              </a:spcBef>
              <a:spcAft>
                <a:spcPts val="0"/>
              </a:spcAft>
              <a:buSzPts val="1400"/>
              <a:buChar char="●"/>
            </a:pPr>
            <a:r>
              <a:rPr lang="ru" sz="1400" b="1"/>
              <a:t>Эпизодическая задача</a:t>
            </a:r>
            <a:r>
              <a:rPr lang="ru" sz="1400"/>
              <a:t> – задача с начальным и конечным (терминальным) состояниями</a:t>
            </a:r>
            <a:endParaRPr sz="1400"/>
          </a:p>
          <a:p>
            <a:pPr marL="0" lvl="0" indent="0" algn="l" rtl="0">
              <a:lnSpc>
                <a:spcPct val="115000"/>
              </a:lnSpc>
              <a:spcBef>
                <a:spcPts val="0"/>
              </a:spcBef>
              <a:spcAft>
                <a:spcPts val="0"/>
              </a:spcAft>
              <a:buNone/>
            </a:pPr>
            <a:endParaRPr sz="1400"/>
          </a:p>
          <a:p>
            <a:pPr marL="457200" lvl="0" indent="-317500" algn="l" rtl="0">
              <a:lnSpc>
                <a:spcPct val="115000"/>
              </a:lnSpc>
              <a:spcBef>
                <a:spcPts val="0"/>
              </a:spcBef>
              <a:spcAft>
                <a:spcPts val="0"/>
              </a:spcAft>
              <a:buSzPts val="1400"/>
              <a:buChar char="●"/>
            </a:pPr>
            <a:r>
              <a:rPr lang="ru" sz="1400" b="1"/>
              <a:t>Непрерывная задача</a:t>
            </a:r>
            <a:r>
              <a:rPr lang="ru" sz="1400"/>
              <a:t> – задача без начального и терминального состояний</a:t>
            </a:r>
            <a:endParaRPr sz="1400"/>
          </a:p>
        </p:txBody>
      </p:sp>
      <p:pic>
        <p:nvPicPr>
          <p:cNvPr id="550" name="Google Shape;550;p81"/>
          <p:cNvPicPr preferRelativeResize="0"/>
          <p:nvPr/>
        </p:nvPicPr>
        <p:blipFill>
          <a:blip r:embed="rId3">
            <a:alphaModFix/>
          </a:blip>
          <a:stretch>
            <a:fillRect/>
          </a:stretch>
        </p:blipFill>
        <p:spPr>
          <a:xfrm>
            <a:off x="4938250" y="865711"/>
            <a:ext cx="3042093" cy="3412077"/>
          </a:xfrm>
          <a:prstGeom prst="rect">
            <a:avLst/>
          </a:prstGeom>
          <a:noFill/>
          <a:ln>
            <a:noFill/>
          </a:ln>
        </p:spPr>
      </p:pic>
      <p:sp>
        <p:nvSpPr>
          <p:cNvPr id="551" name="Google Shape;551;p81"/>
          <p:cNvSpPr txBox="1"/>
          <p:nvPr/>
        </p:nvSpPr>
        <p:spPr>
          <a:xfrm>
            <a:off x="3774600" y="4277800"/>
            <a:ext cx="53694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900">
                <a:latin typeface="Roboto"/>
                <a:ea typeface="Roboto"/>
                <a:cs typeface="Roboto"/>
                <a:sym typeface="Roboto"/>
              </a:rPr>
              <a:t>Источник: https://www.pinterest.com/pin/667658713492245371/sent/?invite_code=6e0b2b78f7374dab96263b8bb528cc1b&amp;sender=402016841645447736&amp;sfo=1</a:t>
            </a:r>
            <a:endParaRPr sz="900">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82"/>
          <p:cNvSpPr txBox="1">
            <a:spLocks noGrp="1"/>
          </p:cNvSpPr>
          <p:nvPr>
            <p:ph type="title"/>
          </p:nvPr>
        </p:nvSpPr>
        <p:spPr>
          <a:xfrm>
            <a:off x="500550" y="1783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Типы сред</a:t>
            </a:r>
            <a:endParaRPr/>
          </a:p>
        </p:txBody>
      </p:sp>
      <p:sp>
        <p:nvSpPr>
          <p:cNvPr id="557" name="Google Shape;557;p82"/>
          <p:cNvSpPr txBox="1">
            <a:spLocks noGrp="1"/>
          </p:cNvSpPr>
          <p:nvPr>
            <p:ph type="body" idx="4294967295"/>
          </p:nvPr>
        </p:nvSpPr>
        <p:spPr>
          <a:xfrm>
            <a:off x="500550" y="1369325"/>
            <a:ext cx="4681500" cy="3130500"/>
          </a:xfrm>
          <a:prstGeom prst="rect">
            <a:avLst/>
          </a:prstGeom>
        </p:spPr>
        <p:txBody>
          <a:bodyPr spcFirstLastPara="1" wrap="square" lIns="91425" tIns="91425" rIns="91425" bIns="91425" anchor="t" anchorCtr="0">
            <a:normAutofit/>
          </a:bodyPr>
          <a:lstStyle/>
          <a:p>
            <a:pPr marL="457200" lvl="0" indent="-317500" algn="l" rtl="0">
              <a:lnSpc>
                <a:spcPct val="115000"/>
              </a:lnSpc>
              <a:spcBef>
                <a:spcPts val="0"/>
              </a:spcBef>
              <a:spcAft>
                <a:spcPts val="0"/>
              </a:spcAft>
              <a:buSzPts val="1400"/>
              <a:buChar char="●"/>
            </a:pPr>
            <a:r>
              <a:rPr lang="ru" sz="1400" b="1"/>
              <a:t>Стационарная среда </a:t>
            </a:r>
            <a:r>
              <a:rPr lang="ru" sz="1400"/>
              <a:t>–</a:t>
            </a:r>
            <a:r>
              <a:rPr lang="ru" sz="1400" b="1"/>
              <a:t> </a:t>
            </a:r>
            <a:r>
              <a:rPr lang="ru" sz="1400"/>
              <a:t>динамика среды не меняется со временем</a:t>
            </a:r>
            <a:endParaRPr sz="1400"/>
          </a:p>
          <a:p>
            <a:pPr marL="0" lvl="0" indent="0" algn="l" rtl="0">
              <a:lnSpc>
                <a:spcPct val="115000"/>
              </a:lnSpc>
              <a:spcBef>
                <a:spcPts val="0"/>
              </a:spcBef>
              <a:spcAft>
                <a:spcPts val="0"/>
              </a:spcAft>
              <a:buNone/>
            </a:pPr>
            <a:endParaRPr sz="1400"/>
          </a:p>
          <a:p>
            <a:pPr marL="457200" lvl="0" indent="-317500" algn="l" rtl="0">
              <a:lnSpc>
                <a:spcPct val="115000"/>
              </a:lnSpc>
              <a:spcBef>
                <a:spcPts val="0"/>
              </a:spcBef>
              <a:spcAft>
                <a:spcPts val="0"/>
              </a:spcAft>
              <a:buSzPts val="1400"/>
              <a:buChar char="●"/>
            </a:pPr>
            <a:r>
              <a:rPr lang="ru" sz="1400" b="1"/>
              <a:t>Динамическая среда </a:t>
            </a:r>
            <a:r>
              <a:rPr lang="ru" sz="1400"/>
              <a:t>–</a:t>
            </a:r>
            <a:r>
              <a:rPr lang="ru" sz="1400" b="1"/>
              <a:t> </a:t>
            </a:r>
            <a:r>
              <a:rPr lang="ru" sz="1400"/>
              <a:t>динамика среды может меняться со временем</a:t>
            </a:r>
            <a:endParaRPr sz="1400"/>
          </a:p>
        </p:txBody>
      </p:sp>
      <p:pic>
        <p:nvPicPr>
          <p:cNvPr id="558" name="Google Shape;558;p82"/>
          <p:cNvPicPr preferRelativeResize="0"/>
          <p:nvPr/>
        </p:nvPicPr>
        <p:blipFill>
          <a:blip r:embed="rId3">
            <a:alphaModFix/>
          </a:blip>
          <a:stretch>
            <a:fillRect/>
          </a:stretch>
        </p:blipFill>
        <p:spPr>
          <a:xfrm>
            <a:off x="5182050" y="1310525"/>
            <a:ext cx="3839101" cy="2304850"/>
          </a:xfrm>
          <a:prstGeom prst="rect">
            <a:avLst/>
          </a:prstGeom>
          <a:noFill/>
          <a:ln>
            <a:noFill/>
          </a:ln>
        </p:spPr>
      </p:pic>
      <p:sp>
        <p:nvSpPr>
          <p:cNvPr id="559" name="Google Shape;559;p82"/>
          <p:cNvSpPr txBox="1"/>
          <p:nvPr/>
        </p:nvSpPr>
        <p:spPr>
          <a:xfrm>
            <a:off x="5236850" y="3826000"/>
            <a:ext cx="347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900">
                <a:latin typeface="Roboto"/>
                <a:ea typeface="Roboto"/>
                <a:cs typeface="Roboto"/>
                <a:sym typeface="Roboto"/>
              </a:rPr>
              <a:t>Источник: </a:t>
            </a:r>
            <a:r>
              <a:rPr lang="ru" sz="900">
                <a:solidFill>
                  <a:srgbClr val="333333"/>
                </a:solidFill>
                <a:highlight>
                  <a:schemeClr val="lt1"/>
                </a:highlight>
                <a:latin typeface="Helvetica Neue"/>
                <a:ea typeface="Helvetica Neue"/>
                <a:cs typeface="Helvetica Neue"/>
                <a:sym typeface="Helvetica Neue"/>
              </a:rPr>
              <a:t>Sutton, R. S., Barto, A. G. (2018 ). </a:t>
            </a:r>
            <a:r>
              <a:rPr lang="ru" sz="900" i="1">
                <a:solidFill>
                  <a:srgbClr val="333333"/>
                </a:solidFill>
                <a:latin typeface="Helvetica Neue"/>
                <a:ea typeface="Helvetica Neue"/>
                <a:cs typeface="Helvetica Neue"/>
                <a:sym typeface="Helvetica Neue"/>
              </a:rPr>
              <a:t>Reinforcement Learning: An Introduction</a:t>
            </a:r>
            <a:r>
              <a:rPr lang="ru" sz="900">
                <a:solidFill>
                  <a:srgbClr val="333333"/>
                </a:solidFill>
                <a:highlight>
                  <a:schemeClr val="lt1"/>
                </a:highlight>
                <a:latin typeface="Helvetica Neue"/>
                <a:ea typeface="Helvetica Neue"/>
                <a:cs typeface="Helvetica Neue"/>
                <a:sym typeface="Helvetica Neue"/>
              </a:rPr>
              <a:t>. The MIT Press.</a:t>
            </a:r>
            <a:endParaRPr sz="900">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83"/>
          <p:cNvSpPr txBox="1">
            <a:spLocks noGrp="1"/>
          </p:cNvSpPr>
          <p:nvPr>
            <p:ph type="title"/>
          </p:nvPr>
        </p:nvSpPr>
        <p:spPr>
          <a:xfrm>
            <a:off x="956225" y="11064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a:t>Вопросы?</a:t>
            </a:r>
            <a:endParaRPr/>
          </a:p>
        </p:txBody>
      </p:sp>
      <p:pic>
        <p:nvPicPr>
          <p:cNvPr id="565" name="Google Shape;565;p83"/>
          <p:cNvPicPr preferRelativeResize="0"/>
          <p:nvPr/>
        </p:nvPicPr>
        <p:blipFill rotWithShape="1">
          <a:blip r:embed="rId3">
            <a:alphaModFix/>
          </a:blip>
          <a:srcRect/>
          <a:stretch/>
        </p:blipFill>
        <p:spPr>
          <a:xfrm>
            <a:off x="1032750" y="2962492"/>
            <a:ext cx="496901" cy="496901"/>
          </a:xfrm>
          <a:prstGeom prst="rect">
            <a:avLst/>
          </a:prstGeom>
          <a:noFill/>
          <a:ln>
            <a:noFill/>
          </a:ln>
        </p:spPr>
      </p:pic>
      <p:sp>
        <p:nvSpPr>
          <p:cNvPr id="566" name="Google Shape;566;p83"/>
          <p:cNvSpPr txBox="1"/>
          <p:nvPr/>
        </p:nvSpPr>
        <p:spPr>
          <a:xfrm>
            <a:off x="1750800" y="2887700"/>
            <a:ext cx="1635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Задаем вопросы</a:t>
            </a:r>
            <a:endParaRPr sz="1500">
              <a:solidFill>
                <a:srgbClr val="FFFFFF"/>
              </a:solidFill>
              <a:latin typeface="Roboto"/>
              <a:ea typeface="Roboto"/>
              <a:cs typeface="Roboto"/>
              <a:sym typeface="Roboto"/>
            </a:endParaRPr>
          </a:p>
        </p:txBody>
      </p:sp>
      <p:pic>
        <p:nvPicPr>
          <p:cNvPr id="567" name="Google Shape;567;p83"/>
          <p:cNvPicPr preferRelativeResize="0"/>
          <p:nvPr/>
        </p:nvPicPr>
        <p:blipFill rotWithShape="1">
          <a:blip r:embed="rId4">
            <a:alphaModFix/>
          </a:blip>
          <a:srcRect/>
          <a:stretch/>
        </p:blipFill>
        <p:spPr>
          <a:xfrm>
            <a:off x="4415725" y="2962492"/>
            <a:ext cx="496901" cy="496901"/>
          </a:xfrm>
          <a:prstGeom prst="rect">
            <a:avLst/>
          </a:prstGeom>
          <a:noFill/>
          <a:ln>
            <a:noFill/>
          </a:ln>
        </p:spPr>
      </p:pic>
      <p:sp>
        <p:nvSpPr>
          <p:cNvPr id="568" name="Google Shape;568;p83"/>
          <p:cNvSpPr txBox="1"/>
          <p:nvPr/>
        </p:nvSpPr>
        <p:spPr>
          <a:xfrm>
            <a:off x="5119475" y="289230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вопросов нет</a:t>
            </a:r>
            <a:endParaRPr sz="1500">
              <a:solidFill>
                <a:srgbClr val="FFFFFF"/>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8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t>Ключевые тезисы </a:t>
            </a:r>
            <a:endParaRPr/>
          </a:p>
          <a:p>
            <a:pPr marL="0" lvl="0" indent="0" algn="l" rtl="0">
              <a:spcBef>
                <a:spcPts val="0"/>
              </a:spcBef>
              <a:spcAft>
                <a:spcPts val="0"/>
              </a:spcAft>
              <a:buNone/>
            </a:pPr>
            <a:endParaRPr/>
          </a:p>
        </p:txBody>
      </p:sp>
      <p:graphicFrame>
        <p:nvGraphicFramePr>
          <p:cNvPr id="574" name="Google Shape;574;p84"/>
          <p:cNvGraphicFramePr/>
          <p:nvPr/>
        </p:nvGraphicFramePr>
        <p:xfrm>
          <a:off x="952500" y="1544194"/>
          <a:ext cx="7239000" cy="868660"/>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ru" sz="1300">
                          <a:latin typeface="Roboto"/>
                          <a:ea typeface="Roboto"/>
                          <a:cs typeface="Roboto"/>
                          <a:sym typeface="Roboto"/>
                        </a:rPr>
                        <a:t>Reinforcement Learning можно выделить в отдельную группу алгоритмов машинного обучения</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2.</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ru" sz="1300">
                          <a:latin typeface="Roboto"/>
                          <a:ea typeface="Roboto"/>
                          <a:cs typeface="Roboto"/>
                          <a:sym typeface="Roboto"/>
                        </a:rPr>
                        <a:t>Существуют различные типы сред, задач и алгоритмов</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85"/>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4900"/>
              <a:t>Необходимые инструменты</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Что установить?</a:t>
            </a:r>
            <a:endParaRPr/>
          </a:p>
        </p:txBody>
      </p:sp>
      <p:sp>
        <p:nvSpPr>
          <p:cNvPr id="585" name="Google Shape;585;p86"/>
          <p:cNvSpPr txBox="1"/>
          <p:nvPr/>
        </p:nvSpPr>
        <p:spPr>
          <a:xfrm>
            <a:off x="500550" y="1445525"/>
            <a:ext cx="8283600" cy="3385800"/>
          </a:xfrm>
          <a:prstGeom prst="rect">
            <a:avLst/>
          </a:prstGeom>
          <a:noFill/>
          <a:ln>
            <a:noFill/>
          </a:ln>
        </p:spPr>
        <p:txBody>
          <a:bodyPr spcFirstLastPara="1" wrap="square" lIns="91425" tIns="91425" rIns="91425" bIns="91425" anchor="t" anchorCtr="0">
            <a:normAutofit/>
          </a:bodyPr>
          <a:lstStyle/>
          <a:p>
            <a:pPr marL="457200" lvl="0" indent="-323850" algn="l" rtl="0">
              <a:lnSpc>
                <a:spcPct val="115000"/>
              </a:lnSpc>
              <a:spcBef>
                <a:spcPts val="300"/>
              </a:spcBef>
              <a:spcAft>
                <a:spcPts val="0"/>
              </a:spcAft>
              <a:buClr>
                <a:srgbClr val="000000"/>
              </a:buClr>
              <a:buSzPts val="1500"/>
              <a:buFont typeface="Roboto"/>
              <a:buChar char="●"/>
            </a:pPr>
            <a:r>
              <a:rPr lang="ru" sz="1500" b="1" dirty="0">
                <a:latin typeface="Roboto"/>
                <a:ea typeface="Roboto"/>
                <a:cs typeface="Roboto"/>
                <a:sym typeface="Roboto"/>
              </a:rPr>
              <a:t>Python</a:t>
            </a:r>
            <a:endParaRPr sz="1500" b="1"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r>
              <a:rPr lang="ru" sz="1500" dirty="0">
                <a:latin typeface="Roboto"/>
                <a:ea typeface="Roboto"/>
                <a:cs typeface="Roboto"/>
                <a:sym typeface="Roboto"/>
              </a:rPr>
              <a:t>Используя инструмент </a:t>
            </a:r>
            <a:r>
              <a:rPr lang="ru" sz="1500" b="1" dirty="0">
                <a:latin typeface="Roboto"/>
                <a:ea typeface="Roboto"/>
                <a:cs typeface="Roboto"/>
                <a:sym typeface="Roboto"/>
              </a:rPr>
              <a:t>pyenv</a:t>
            </a:r>
            <a:r>
              <a:rPr lang="ru" sz="1500" dirty="0">
                <a:latin typeface="Roboto"/>
                <a:ea typeface="Roboto"/>
                <a:cs typeface="Roboto"/>
                <a:sym typeface="Roboto"/>
              </a:rPr>
              <a:t>: </a:t>
            </a:r>
            <a:r>
              <a:rPr lang="ru" sz="1500" u="sng" dirty="0">
                <a:solidFill>
                  <a:schemeClr val="hlink"/>
                </a:solidFill>
                <a:latin typeface="Roboto"/>
                <a:ea typeface="Roboto"/>
                <a:cs typeface="Roboto"/>
                <a:sym typeface="Roboto"/>
                <a:hlinkClick r:id="rId3"/>
              </a:rPr>
              <a:t>https://realpython.com/intro-to-pyenv/</a:t>
            </a:r>
            <a:r>
              <a:rPr lang="ru" sz="1500" dirty="0">
                <a:latin typeface="Roboto"/>
                <a:ea typeface="Roboto"/>
                <a:cs typeface="Roboto"/>
                <a:sym typeface="Roboto"/>
              </a:rPr>
              <a:t> </a:t>
            </a:r>
            <a:endParaRPr sz="1500"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r>
              <a:rPr lang="ru" sz="1500" dirty="0">
                <a:latin typeface="Roboto"/>
                <a:ea typeface="Roboto"/>
                <a:cs typeface="Roboto"/>
                <a:sym typeface="Roboto"/>
              </a:rPr>
              <a:t>Используя инструмент </a:t>
            </a:r>
            <a:r>
              <a:rPr lang="ru" sz="1500" b="1" dirty="0">
                <a:latin typeface="Roboto"/>
                <a:ea typeface="Roboto"/>
                <a:cs typeface="Roboto"/>
                <a:sym typeface="Roboto"/>
              </a:rPr>
              <a:t>conda</a:t>
            </a:r>
            <a:r>
              <a:rPr lang="ru" sz="1500" dirty="0">
                <a:latin typeface="Roboto"/>
                <a:ea typeface="Roboto"/>
                <a:cs typeface="Roboto"/>
                <a:sym typeface="Roboto"/>
              </a:rPr>
              <a:t>: </a:t>
            </a:r>
            <a:r>
              <a:rPr lang="ru" sz="1500" u="sng" dirty="0">
                <a:solidFill>
                  <a:schemeClr val="hlink"/>
                </a:solidFill>
                <a:latin typeface="Roboto"/>
                <a:ea typeface="Roboto"/>
                <a:cs typeface="Roboto"/>
                <a:sym typeface="Roboto"/>
                <a:hlinkClick r:id="rId4"/>
              </a:rPr>
              <a:t>https://developers.google.com/earth-engine/guides/python_install-conda</a:t>
            </a:r>
            <a:r>
              <a:rPr lang="ru" sz="1500" dirty="0">
                <a:latin typeface="Roboto"/>
                <a:ea typeface="Roboto"/>
                <a:cs typeface="Roboto"/>
                <a:sym typeface="Roboto"/>
              </a:rPr>
              <a:t> </a:t>
            </a:r>
            <a:endParaRPr sz="1500" b="1" dirty="0">
              <a:latin typeface="Roboto"/>
              <a:ea typeface="Roboto"/>
              <a:cs typeface="Roboto"/>
              <a:sym typeface="Roboto"/>
            </a:endParaRPr>
          </a:p>
          <a:p>
            <a:pPr marL="457200" lvl="0" indent="-323850" algn="l" rtl="0">
              <a:lnSpc>
                <a:spcPct val="115000"/>
              </a:lnSpc>
              <a:spcBef>
                <a:spcPts val="0"/>
              </a:spcBef>
              <a:spcAft>
                <a:spcPts val="0"/>
              </a:spcAft>
              <a:buClr>
                <a:srgbClr val="000000"/>
              </a:buClr>
              <a:buSzPts val="1500"/>
              <a:buFont typeface="Roboto"/>
              <a:buChar char="●"/>
            </a:pPr>
            <a:r>
              <a:rPr lang="ru" sz="1500" b="1" dirty="0">
                <a:latin typeface="Roboto"/>
                <a:ea typeface="Roboto"/>
                <a:cs typeface="Roboto"/>
                <a:sym typeface="Roboto"/>
              </a:rPr>
              <a:t>Gymnasium</a:t>
            </a:r>
            <a:endParaRPr sz="1500" b="1"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r>
              <a:rPr lang="ru" sz="1500" dirty="0">
                <a:latin typeface="Roboto"/>
                <a:ea typeface="Roboto"/>
                <a:cs typeface="Roboto"/>
                <a:sym typeface="Roboto"/>
              </a:rPr>
              <a:t>pip install gymnasium[toy-text]</a:t>
            </a:r>
            <a:endParaRPr sz="1500"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r>
              <a:rPr lang="ru" sz="1500" u="sng" dirty="0">
                <a:solidFill>
                  <a:schemeClr val="hlink"/>
                </a:solidFill>
                <a:latin typeface="Roboto"/>
                <a:ea typeface="Roboto"/>
                <a:cs typeface="Roboto"/>
                <a:sym typeface="Roboto"/>
                <a:hlinkClick r:id="rId5"/>
              </a:rPr>
              <a:t>https://gymnasium.farama.org/</a:t>
            </a:r>
            <a:r>
              <a:rPr lang="ru" sz="1500" dirty="0">
                <a:latin typeface="Roboto"/>
                <a:ea typeface="Roboto"/>
                <a:cs typeface="Roboto"/>
                <a:sym typeface="Roboto"/>
              </a:rPr>
              <a:t> </a:t>
            </a:r>
            <a:endParaRPr sz="1500" dirty="0">
              <a:latin typeface="Roboto"/>
              <a:ea typeface="Roboto"/>
              <a:cs typeface="Roboto"/>
              <a:sym typeface="Roboto"/>
            </a:endParaRPr>
          </a:p>
          <a:p>
            <a:pPr marL="457200" lvl="0" indent="-323850" algn="l" rtl="0">
              <a:lnSpc>
                <a:spcPct val="115000"/>
              </a:lnSpc>
              <a:spcBef>
                <a:spcPts val="0"/>
              </a:spcBef>
              <a:spcAft>
                <a:spcPts val="0"/>
              </a:spcAft>
              <a:buClr>
                <a:schemeClr val="dk1"/>
              </a:buClr>
              <a:buSzPts val="1500"/>
              <a:buFont typeface="Roboto"/>
              <a:buChar char="●"/>
            </a:pPr>
            <a:r>
              <a:rPr lang="ru" sz="1500" b="1" dirty="0">
                <a:solidFill>
                  <a:schemeClr val="dk1"/>
                </a:solidFill>
                <a:latin typeface="Roboto"/>
                <a:ea typeface="Roboto"/>
                <a:cs typeface="Roboto"/>
                <a:sym typeface="Roboto"/>
              </a:rPr>
              <a:t>Pytorch</a:t>
            </a:r>
            <a:r>
              <a:rPr lang="ru" sz="1500" dirty="0">
                <a:solidFill>
                  <a:schemeClr val="dk1"/>
                </a:solidFill>
                <a:latin typeface="Roboto"/>
                <a:ea typeface="Roboto"/>
                <a:cs typeface="Roboto"/>
                <a:sym typeface="Roboto"/>
              </a:rPr>
              <a:t> (начиная со второго модуля)</a:t>
            </a:r>
            <a:endParaRPr sz="1500" dirty="0">
              <a:solidFill>
                <a:schemeClr val="dk1"/>
              </a:solidFill>
              <a:latin typeface="Roboto"/>
              <a:ea typeface="Roboto"/>
              <a:cs typeface="Roboto"/>
              <a:sym typeface="Roboto"/>
            </a:endParaRPr>
          </a:p>
          <a:p>
            <a:pPr marL="914400" lvl="1" indent="-323850" algn="l" rtl="0">
              <a:lnSpc>
                <a:spcPct val="115000"/>
              </a:lnSpc>
              <a:spcBef>
                <a:spcPts val="0"/>
              </a:spcBef>
              <a:spcAft>
                <a:spcPts val="0"/>
              </a:spcAft>
              <a:buClr>
                <a:schemeClr val="dk1"/>
              </a:buClr>
              <a:buSzPts val="1500"/>
              <a:buFont typeface="Roboto"/>
              <a:buChar char="○"/>
            </a:pPr>
            <a:r>
              <a:rPr lang="ru" sz="1500" u="sng" dirty="0">
                <a:solidFill>
                  <a:schemeClr val="accent5"/>
                </a:solidFill>
                <a:latin typeface="Roboto"/>
                <a:ea typeface="Roboto"/>
                <a:cs typeface="Roboto"/>
                <a:sym typeface="Roboto"/>
                <a:hlinkClick r:id="rId6">
                  <a:extLst>
                    <a:ext uri="{A12FA001-AC4F-418D-AE19-62706E023703}">
                      <ahyp:hlinkClr xmlns:ahyp="http://schemas.microsoft.com/office/drawing/2018/hyperlinkcolor" val="tx"/>
                    </a:ext>
                  </a:extLst>
                </a:hlinkClick>
              </a:rPr>
              <a:t>https://pytorch.org/</a:t>
            </a:r>
            <a:r>
              <a:rPr lang="ru" sz="1500" dirty="0">
                <a:solidFill>
                  <a:schemeClr val="dk1"/>
                </a:solidFill>
                <a:latin typeface="Roboto"/>
                <a:ea typeface="Roboto"/>
                <a:cs typeface="Roboto"/>
                <a:sym typeface="Roboto"/>
              </a:rPr>
              <a:t> </a:t>
            </a:r>
            <a:endParaRPr sz="1500" dirty="0">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8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Дополнительные инструменты</a:t>
            </a:r>
            <a:endParaRPr/>
          </a:p>
        </p:txBody>
      </p:sp>
      <p:sp>
        <p:nvSpPr>
          <p:cNvPr id="591" name="Google Shape;591;p87"/>
          <p:cNvSpPr txBox="1"/>
          <p:nvPr/>
        </p:nvSpPr>
        <p:spPr>
          <a:xfrm>
            <a:off x="500550" y="1445525"/>
            <a:ext cx="8283600" cy="3385800"/>
          </a:xfrm>
          <a:prstGeom prst="rect">
            <a:avLst/>
          </a:prstGeom>
          <a:noFill/>
          <a:ln>
            <a:noFill/>
          </a:ln>
        </p:spPr>
        <p:txBody>
          <a:bodyPr spcFirstLastPara="1" wrap="square" lIns="91425" tIns="91425" rIns="91425" bIns="91425" anchor="t" anchorCtr="0">
            <a:normAutofit/>
          </a:bodyPr>
          <a:lstStyle/>
          <a:p>
            <a:pPr marL="457200" lvl="0" indent="-323850" algn="l" rtl="0">
              <a:lnSpc>
                <a:spcPct val="115000"/>
              </a:lnSpc>
              <a:spcBef>
                <a:spcPts val="300"/>
              </a:spcBef>
              <a:spcAft>
                <a:spcPts val="0"/>
              </a:spcAft>
              <a:buClr>
                <a:schemeClr val="dk1"/>
              </a:buClr>
              <a:buSzPts val="1500"/>
              <a:buFont typeface="Roboto"/>
              <a:buChar char="●"/>
            </a:pPr>
            <a:r>
              <a:rPr lang="ru" sz="1500" b="1">
                <a:solidFill>
                  <a:schemeClr val="dk1"/>
                </a:solidFill>
                <a:latin typeface="Roboto"/>
                <a:ea typeface="Roboto"/>
                <a:cs typeface="Roboto"/>
                <a:sym typeface="Roboto"/>
              </a:rPr>
              <a:t>Jupyter</a:t>
            </a:r>
            <a:r>
              <a:rPr lang="ru" sz="1500">
                <a:solidFill>
                  <a:schemeClr val="dk1"/>
                </a:solidFill>
                <a:latin typeface="Roboto"/>
                <a:ea typeface="Roboto"/>
                <a:cs typeface="Roboto"/>
                <a:sym typeface="Roboto"/>
              </a:rPr>
              <a:t> (по желанию)</a:t>
            </a:r>
            <a:endParaRPr sz="1500">
              <a:solidFill>
                <a:schemeClr val="dk1"/>
              </a:solidFill>
              <a:latin typeface="Roboto"/>
              <a:ea typeface="Roboto"/>
              <a:cs typeface="Roboto"/>
              <a:sym typeface="Roboto"/>
            </a:endParaRPr>
          </a:p>
          <a:p>
            <a:pPr marL="914400" lvl="1" indent="-323850" algn="l" rtl="0">
              <a:lnSpc>
                <a:spcPct val="115000"/>
              </a:lnSpc>
              <a:spcBef>
                <a:spcPts val="0"/>
              </a:spcBef>
              <a:spcAft>
                <a:spcPts val="0"/>
              </a:spcAft>
              <a:buClr>
                <a:schemeClr val="dk1"/>
              </a:buClr>
              <a:buSzPts val="1500"/>
              <a:buFont typeface="Roboto"/>
              <a:buChar char="○"/>
            </a:pPr>
            <a:r>
              <a:rPr lang="ru" sz="1500" u="sng">
                <a:solidFill>
                  <a:schemeClr val="accent5"/>
                </a:solidFill>
                <a:latin typeface="Roboto"/>
                <a:ea typeface="Roboto"/>
                <a:cs typeface="Roboto"/>
                <a:sym typeface="Roboto"/>
                <a:hlinkClick r:id="rId3">
                  <a:extLst>
                    <a:ext uri="{A12FA001-AC4F-418D-AE19-62706E023703}">
                      <ahyp:hlinkClr xmlns:ahyp="http://schemas.microsoft.com/office/drawing/2018/hyperlinkcolor" val="tx"/>
                    </a:ext>
                  </a:extLst>
                </a:hlinkClick>
              </a:rPr>
              <a:t>https://jupyter.org/install</a:t>
            </a:r>
            <a:r>
              <a:rPr lang="ru" sz="1500">
                <a:solidFill>
                  <a:schemeClr val="dk1"/>
                </a:solidFill>
                <a:latin typeface="Roboto"/>
                <a:ea typeface="Roboto"/>
                <a:cs typeface="Roboto"/>
                <a:sym typeface="Roboto"/>
              </a:rPr>
              <a:t> </a:t>
            </a:r>
            <a:endParaRPr sz="1500">
              <a:solidFill>
                <a:schemeClr val="dk1"/>
              </a:solidFill>
              <a:latin typeface="Roboto"/>
              <a:ea typeface="Roboto"/>
              <a:cs typeface="Roboto"/>
              <a:sym typeface="Roboto"/>
            </a:endParaRPr>
          </a:p>
          <a:p>
            <a:pPr marL="457200" lvl="0" indent="-323850" algn="l" rtl="0">
              <a:lnSpc>
                <a:spcPct val="115000"/>
              </a:lnSpc>
              <a:spcBef>
                <a:spcPts val="0"/>
              </a:spcBef>
              <a:spcAft>
                <a:spcPts val="0"/>
              </a:spcAft>
              <a:buClr>
                <a:schemeClr val="dk1"/>
              </a:buClr>
              <a:buSzPts val="1500"/>
              <a:buFont typeface="Roboto"/>
              <a:buChar char="●"/>
            </a:pPr>
            <a:r>
              <a:rPr lang="ru" sz="1500" b="1">
                <a:solidFill>
                  <a:schemeClr val="dk1"/>
                </a:solidFill>
                <a:latin typeface="Roboto"/>
                <a:ea typeface="Roboto"/>
                <a:cs typeface="Roboto"/>
                <a:sym typeface="Roboto"/>
              </a:rPr>
              <a:t>OpenCV</a:t>
            </a:r>
            <a:r>
              <a:rPr lang="ru" sz="1500">
                <a:solidFill>
                  <a:schemeClr val="dk1"/>
                </a:solidFill>
                <a:latin typeface="Roboto"/>
                <a:ea typeface="Roboto"/>
                <a:cs typeface="Roboto"/>
                <a:sym typeface="Roboto"/>
              </a:rPr>
              <a:t> (по желанию, для отрисовки игр из Gymnasium)</a:t>
            </a:r>
            <a:endParaRPr sz="1500">
              <a:solidFill>
                <a:schemeClr val="dk1"/>
              </a:solidFill>
              <a:latin typeface="Roboto"/>
              <a:ea typeface="Roboto"/>
              <a:cs typeface="Roboto"/>
              <a:sym typeface="Roboto"/>
            </a:endParaRPr>
          </a:p>
          <a:p>
            <a:pPr marL="914400" lvl="1" indent="-323850" algn="l" rtl="0">
              <a:lnSpc>
                <a:spcPct val="115000"/>
              </a:lnSpc>
              <a:spcBef>
                <a:spcPts val="0"/>
              </a:spcBef>
              <a:spcAft>
                <a:spcPts val="0"/>
              </a:spcAft>
              <a:buClr>
                <a:schemeClr val="dk1"/>
              </a:buClr>
              <a:buSzPts val="1500"/>
              <a:buFont typeface="Roboto"/>
              <a:buChar char="○"/>
            </a:pPr>
            <a:r>
              <a:rPr lang="ru" sz="1500" u="sng">
                <a:solidFill>
                  <a:schemeClr val="accent5"/>
                </a:solidFill>
                <a:latin typeface="Roboto"/>
                <a:ea typeface="Roboto"/>
                <a:cs typeface="Roboto"/>
                <a:sym typeface="Roboto"/>
                <a:hlinkClick r:id="rId4">
                  <a:extLst>
                    <a:ext uri="{A12FA001-AC4F-418D-AE19-62706E023703}">
                      <ahyp:hlinkClr xmlns:ahyp="http://schemas.microsoft.com/office/drawing/2018/hyperlinkcolor" val="tx"/>
                    </a:ext>
                  </a:extLst>
                </a:hlinkClick>
              </a:rPr>
              <a:t>https://pypi.org/project/opencv-python/</a:t>
            </a:r>
            <a:r>
              <a:rPr lang="ru" sz="1500">
                <a:solidFill>
                  <a:schemeClr val="dk1"/>
                </a:solidFill>
                <a:latin typeface="Roboto"/>
                <a:ea typeface="Roboto"/>
                <a:cs typeface="Roboto"/>
                <a:sym typeface="Roboto"/>
              </a:rPr>
              <a:t> </a:t>
            </a:r>
            <a:endParaRPr sz="1500">
              <a:solidFill>
                <a:schemeClr val="dk1"/>
              </a:solidFill>
              <a:latin typeface="Roboto"/>
              <a:ea typeface="Roboto"/>
              <a:cs typeface="Roboto"/>
              <a:sym typeface="Roboto"/>
            </a:endParaRPr>
          </a:p>
          <a:p>
            <a:pPr marL="457200" lvl="0" indent="-323850" algn="l" rtl="0">
              <a:lnSpc>
                <a:spcPct val="115000"/>
              </a:lnSpc>
              <a:spcBef>
                <a:spcPts val="0"/>
              </a:spcBef>
              <a:spcAft>
                <a:spcPts val="0"/>
              </a:spcAft>
              <a:buClr>
                <a:srgbClr val="000000"/>
              </a:buClr>
              <a:buSzPts val="1500"/>
              <a:buFont typeface="Roboto"/>
              <a:buChar char="●"/>
            </a:pPr>
            <a:r>
              <a:rPr lang="ru" sz="1500" b="1">
                <a:latin typeface="Roboto"/>
                <a:ea typeface="Roboto"/>
                <a:cs typeface="Roboto"/>
                <a:sym typeface="Roboto"/>
              </a:rPr>
              <a:t>Poetry</a:t>
            </a:r>
            <a:r>
              <a:rPr lang="ru" sz="1500">
                <a:latin typeface="Roboto"/>
                <a:ea typeface="Roboto"/>
                <a:cs typeface="Roboto"/>
                <a:sym typeface="Roboto"/>
              </a:rPr>
              <a:t> (по желанию, крайне желателен опыт разработки ПО)</a:t>
            </a:r>
            <a:endParaRPr sz="150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r>
              <a:rPr lang="ru" sz="1500">
                <a:latin typeface="Roboto"/>
                <a:ea typeface="Roboto"/>
                <a:cs typeface="Roboto"/>
                <a:sym typeface="Roboto"/>
              </a:rPr>
              <a:t>https://python-poetry.org/docs/#installation</a:t>
            </a:r>
            <a:endParaRPr sz="1500">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8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Домашнее задание</a:t>
            </a:r>
            <a:endParaRPr/>
          </a:p>
        </p:txBody>
      </p:sp>
      <p:graphicFrame>
        <p:nvGraphicFramePr>
          <p:cNvPr id="597" name="Google Shape;597;p88"/>
          <p:cNvGraphicFramePr/>
          <p:nvPr/>
        </p:nvGraphicFramePr>
        <p:xfrm>
          <a:off x="952500" y="1372744"/>
          <a:ext cx="7239000" cy="868660"/>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ru" sz="1300"/>
                        <a:t>Установить Python и Gymnasium</a:t>
                      </a:r>
                      <a:endParaRPr sz="1300"/>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2.</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ru" sz="1300"/>
                        <a:t>Проверить правильность установки запустив тестовый скрипт (check_installation.py)</a:t>
                      </a:r>
                      <a:endParaRPr sz="1300"/>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598" name="Google Shape;598;p88"/>
          <p:cNvPicPr preferRelativeResize="0"/>
          <p:nvPr/>
        </p:nvPicPr>
        <p:blipFill rotWithShape="1">
          <a:blip r:embed="rId3">
            <a:alphaModFix/>
          </a:blip>
          <a:srcRect/>
          <a:stretch/>
        </p:blipFill>
        <p:spPr>
          <a:xfrm>
            <a:off x="952500" y="4016231"/>
            <a:ext cx="457256" cy="457238"/>
          </a:xfrm>
          <a:prstGeom prst="rect">
            <a:avLst/>
          </a:prstGeom>
          <a:noFill/>
          <a:ln>
            <a:noFill/>
          </a:ln>
        </p:spPr>
      </p:pic>
      <p:sp>
        <p:nvSpPr>
          <p:cNvPr id="599" name="Google Shape;599;p88"/>
          <p:cNvSpPr txBox="1"/>
          <p:nvPr/>
        </p:nvSpPr>
        <p:spPr>
          <a:xfrm>
            <a:off x="1441925" y="4037106"/>
            <a:ext cx="5559000" cy="3849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300"/>
              </a:spcBef>
              <a:spcAft>
                <a:spcPts val="0"/>
              </a:spcAft>
              <a:buNone/>
            </a:pPr>
            <a:r>
              <a:rPr lang="ru" sz="1300" b="1">
                <a:solidFill>
                  <a:srgbClr val="FF9900"/>
                </a:solidFill>
                <a:latin typeface="Roboto"/>
                <a:ea typeface="Roboto"/>
                <a:cs typeface="Roboto"/>
                <a:sym typeface="Roboto"/>
              </a:rPr>
              <a:t>Сроки выполнения: </a:t>
            </a:r>
            <a:r>
              <a:rPr lang="ru" sz="1300" b="1">
                <a:solidFill>
                  <a:schemeClr val="dk1"/>
                </a:solidFill>
                <a:latin typeface="Roboto"/>
                <a:ea typeface="Roboto"/>
                <a:cs typeface="Roboto"/>
                <a:sym typeface="Roboto"/>
              </a:rPr>
              <a:t>до 31 июля</a:t>
            </a:r>
            <a:endParaRPr sz="1000" b="1">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Цели вебинара</a:t>
            </a:r>
            <a:endParaRPr/>
          </a:p>
        </p:txBody>
      </p:sp>
      <p:graphicFrame>
        <p:nvGraphicFramePr>
          <p:cNvPr id="203" name="Google Shape;203;p37"/>
          <p:cNvGraphicFramePr/>
          <p:nvPr/>
        </p:nvGraphicFramePr>
        <p:xfrm>
          <a:off x="952500" y="1544194"/>
          <a:ext cx="7239000" cy="1275750"/>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Выделить основные отличительные черты Reinforcement Learning</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2.</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Понимать области применения Reinforcement Learning</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3.</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ru" sz="1300">
                          <a:solidFill>
                            <a:schemeClr val="dk1"/>
                          </a:solidFill>
                          <a:latin typeface="Roboto"/>
                          <a:ea typeface="Roboto"/>
                          <a:cs typeface="Roboto"/>
                          <a:sym typeface="Roboto"/>
                        </a:rPr>
                        <a:t>Разобраться, что отличает Reinforcement Learning от других областей машинного обучения</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04" name="Google Shape;204;p37"/>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a:solidFill>
                  <a:srgbClr val="FF9900"/>
                </a:solidFill>
              </a:rPr>
              <a:t>К концу занятия вы сможете</a:t>
            </a:r>
            <a:endParaRPr sz="1500" b="1">
              <a:solidFill>
                <a:srgbClr val="FF99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8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Список материалов для изучения</a:t>
            </a:r>
            <a:endParaRPr/>
          </a:p>
        </p:txBody>
      </p:sp>
      <p:sp>
        <p:nvSpPr>
          <p:cNvPr id="605" name="Google Shape;605;p89"/>
          <p:cNvSpPr txBox="1">
            <a:spLocks noGrp="1"/>
          </p:cNvSpPr>
          <p:nvPr>
            <p:ph type="body" idx="4294967295"/>
          </p:nvPr>
        </p:nvSpPr>
        <p:spPr>
          <a:xfrm>
            <a:off x="500550" y="1197877"/>
            <a:ext cx="7742400" cy="3369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AutoNum type="arabicPeriod"/>
            </a:pPr>
            <a:r>
              <a:rPr lang="ru" sz="1600">
                <a:solidFill>
                  <a:srgbClr val="333333"/>
                </a:solidFill>
                <a:highlight>
                  <a:schemeClr val="lt1"/>
                </a:highlight>
              </a:rPr>
              <a:t>Sutton, R. S., Barto, A. G. (2018 ). </a:t>
            </a:r>
            <a:r>
              <a:rPr lang="ru" sz="1600" i="1">
                <a:solidFill>
                  <a:srgbClr val="333333"/>
                </a:solidFill>
              </a:rPr>
              <a:t>Reinforcement Learning: An Introduction</a:t>
            </a:r>
            <a:r>
              <a:rPr lang="ru" sz="1600">
                <a:solidFill>
                  <a:srgbClr val="333333"/>
                </a:solidFill>
                <a:highlight>
                  <a:schemeClr val="lt1"/>
                </a:highlight>
              </a:rPr>
              <a:t>. The MIT Press; Chapter 1</a:t>
            </a:r>
            <a:endParaRPr sz="1600"/>
          </a:p>
          <a:p>
            <a:pPr marL="457200" lvl="0" indent="-330200" algn="l" rtl="0">
              <a:lnSpc>
                <a:spcPct val="100000"/>
              </a:lnSpc>
              <a:spcBef>
                <a:spcPts val="0"/>
              </a:spcBef>
              <a:spcAft>
                <a:spcPts val="0"/>
              </a:spcAft>
              <a:buSzPts val="1600"/>
              <a:buAutoNum type="arabicPeriod"/>
            </a:pPr>
            <a:r>
              <a:rPr lang="ru" sz="1600">
                <a:solidFill>
                  <a:srgbClr val="333333"/>
                </a:solidFill>
                <a:highlight>
                  <a:schemeClr val="lt1"/>
                </a:highlight>
              </a:rPr>
              <a:t>AlphaGo - The Movie (Documentary): </a:t>
            </a:r>
            <a:r>
              <a:rPr lang="ru" sz="1600" u="sng">
                <a:solidFill>
                  <a:schemeClr val="accent5"/>
                </a:solidFill>
                <a:highlight>
                  <a:schemeClr val="lt1"/>
                </a:highlight>
                <a:hlinkClick r:id="rId3">
                  <a:extLst>
                    <a:ext uri="{A12FA001-AC4F-418D-AE19-62706E023703}">
                      <ahyp:hlinkClr xmlns:ahyp="http://schemas.microsoft.com/office/drawing/2018/hyperlinkcolor" val="tx"/>
                    </a:ext>
                  </a:extLst>
                </a:hlinkClick>
              </a:rPr>
              <a:t>https://www.youtube.com/watch?v=WXuK6gekU1Y</a:t>
            </a:r>
            <a:endParaRPr sz="1600"/>
          </a:p>
          <a:p>
            <a:pPr marL="457200" lvl="0" indent="-330200" algn="l" rtl="0">
              <a:lnSpc>
                <a:spcPct val="100000"/>
              </a:lnSpc>
              <a:spcBef>
                <a:spcPts val="0"/>
              </a:spcBef>
              <a:spcAft>
                <a:spcPts val="0"/>
              </a:spcAft>
              <a:buSzPts val="1600"/>
              <a:buFont typeface="Arial"/>
              <a:buAutoNum type="arabicPeriod"/>
            </a:pPr>
            <a:r>
              <a:rPr lang="ru" sz="1600">
                <a:solidFill>
                  <a:srgbClr val="333333"/>
                </a:solidFill>
                <a:highlight>
                  <a:schemeClr val="lt1"/>
                </a:highlight>
              </a:rPr>
              <a:t>AlphaStar: The inside story (Documentary): </a:t>
            </a:r>
            <a:r>
              <a:rPr lang="ru" sz="1600" u="sng">
                <a:solidFill>
                  <a:schemeClr val="accent5"/>
                </a:solidFill>
                <a:highlight>
                  <a:schemeClr val="lt1"/>
                </a:highlight>
                <a:hlinkClick r:id="rId4">
                  <a:extLst>
                    <a:ext uri="{A12FA001-AC4F-418D-AE19-62706E023703}">
                      <ahyp:hlinkClr xmlns:ahyp="http://schemas.microsoft.com/office/drawing/2018/hyperlinkcolor" val="tx"/>
                    </a:ext>
                  </a:extLst>
                </a:hlinkClick>
              </a:rPr>
              <a:t>https://www.youtube.com/watch?v=UuhECwm31dM</a:t>
            </a:r>
            <a:endParaRPr sz="1600">
              <a:solidFill>
                <a:srgbClr val="333333"/>
              </a:solidFill>
              <a:highlight>
                <a:schemeClr val="lt1"/>
              </a:highlight>
            </a:endParaRPr>
          </a:p>
          <a:p>
            <a:pPr marL="457200" lvl="0" indent="-330200" algn="l" rtl="0">
              <a:lnSpc>
                <a:spcPct val="100000"/>
              </a:lnSpc>
              <a:spcBef>
                <a:spcPts val="0"/>
              </a:spcBef>
              <a:spcAft>
                <a:spcPts val="0"/>
              </a:spcAft>
              <a:buSzPts val="1600"/>
              <a:buAutoNum type="arabicPeriod"/>
            </a:pPr>
            <a:r>
              <a:rPr lang="ru" sz="1600">
                <a:solidFill>
                  <a:srgbClr val="333333"/>
                </a:solidFill>
                <a:highlight>
                  <a:schemeClr val="lt1"/>
                </a:highlight>
              </a:rPr>
              <a:t>DeepMind: The Podcast: </a:t>
            </a:r>
            <a:r>
              <a:rPr lang="ru" sz="1600" u="sng">
                <a:solidFill>
                  <a:schemeClr val="accent5"/>
                </a:solidFill>
                <a:highlight>
                  <a:schemeClr val="lt1"/>
                </a:highlight>
                <a:hlinkClick r:id="rId5">
                  <a:extLst>
                    <a:ext uri="{A12FA001-AC4F-418D-AE19-62706E023703}">
                      <ahyp:hlinkClr xmlns:ahyp="http://schemas.microsoft.com/office/drawing/2018/hyperlinkcolor" val="tx"/>
                    </a:ext>
                  </a:extLst>
                </a:hlinkClick>
              </a:rPr>
              <a:t>https://www.youtube.com/watch?v=ExrXs7PCQpU&amp;list=PLqYmG7hTraZBiUr6_Qf8YTS2Oqy3OGZEj&amp;index=12</a:t>
            </a:r>
            <a:endParaRPr sz="1600"/>
          </a:p>
          <a:p>
            <a:pPr marL="457200" lvl="0" indent="-330200" algn="l" rtl="0">
              <a:lnSpc>
                <a:spcPct val="100000"/>
              </a:lnSpc>
              <a:spcBef>
                <a:spcPts val="0"/>
              </a:spcBef>
              <a:spcAft>
                <a:spcPts val="0"/>
              </a:spcAft>
              <a:buSzPts val="1600"/>
              <a:buAutoNum type="arabicPeriod"/>
            </a:pPr>
            <a:r>
              <a:rPr lang="ru" sz="1600">
                <a:solidFill>
                  <a:srgbClr val="333333"/>
                </a:solidFill>
                <a:highlight>
                  <a:schemeClr val="lt1"/>
                </a:highlight>
              </a:rPr>
              <a:t>Блог про оптимизацию компьютерных систем от DeepMind: </a:t>
            </a:r>
            <a:r>
              <a:rPr lang="ru" sz="1600" u="sng">
                <a:solidFill>
                  <a:schemeClr val="hlink"/>
                </a:solidFill>
                <a:highlight>
                  <a:schemeClr val="lt1"/>
                </a:highlight>
                <a:hlinkClick r:id="rId6"/>
              </a:rPr>
              <a:t>https://www.deepmind.com/blog/optimising-computer-systems-with-more-generalised-ai-tools</a:t>
            </a:r>
            <a:r>
              <a:rPr lang="ru" sz="1600">
                <a:solidFill>
                  <a:srgbClr val="333333"/>
                </a:solidFill>
                <a:highlight>
                  <a:schemeClr val="lt1"/>
                </a:highlight>
              </a:rPr>
              <a:t> </a:t>
            </a:r>
            <a:endParaRPr sz="1600">
              <a:solidFill>
                <a:srgbClr val="333333"/>
              </a:solidFill>
              <a:highlight>
                <a:schemeClr val="lt1"/>
              </a:high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90"/>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sz="4900"/>
              <a:t>Вопросы?</a:t>
            </a:r>
            <a:endParaRPr/>
          </a:p>
        </p:txBody>
      </p:sp>
      <p:pic>
        <p:nvPicPr>
          <p:cNvPr id="611" name="Google Shape;611;p90"/>
          <p:cNvPicPr preferRelativeResize="0"/>
          <p:nvPr/>
        </p:nvPicPr>
        <p:blipFill rotWithShape="1">
          <a:blip r:embed="rId3">
            <a:alphaModFix/>
          </a:blip>
          <a:srcRect/>
          <a:stretch/>
        </p:blipFill>
        <p:spPr>
          <a:xfrm>
            <a:off x="719975" y="3370764"/>
            <a:ext cx="662535" cy="662535"/>
          </a:xfrm>
          <a:prstGeom prst="rect">
            <a:avLst/>
          </a:prstGeom>
          <a:noFill/>
          <a:ln>
            <a:noFill/>
          </a:ln>
        </p:spPr>
      </p:pic>
      <p:sp>
        <p:nvSpPr>
          <p:cNvPr id="612" name="Google Shape;612;p90"/>
          <p:cNvSpPr txBox="1"/>
          <p:nvPr/>
        </p:nvSpPr>
        <p:spPr>
          <a:xfrm>
            <a:off x="1438025" y="3378781"/>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вопросы есть</a:t>
            </a:r>
            <a:endParaRPr sz="1500">
              <a:solidFill>
                <a:srgbClr val="FFFFFF"/>
              </a:solidFill>
              <a:latin typeface="Roboto"/>
              <a:ea typeface="Roboto"/>
              <a:cs typeface="Roboto"/>
              <a:sym typeface="Roboto"/>
            </a:endParaRPr>
          </a:p>
        </p:txBody>
      </p:sp>
      <p:pic>
        <p:nvPicPr>
          <p:cNvPr id="613" name="Google Shape;613;p90"/>
          <p:cNvPicPr preferRelativeResize="0"/>
          <p:nvPr/>
        </p:nvPicPr>
        <p:blipFill rotWithShape="1">
          <a:blip r:embed="rId4">
            <a:alphaModFix/>
          </a:blip>
          <a:srcRect/>
          <a:stretch/>
        </p:blipFill>
        <p:spPr>
          <a:xfrm>
            <a:off x="4102950" y="3370764"/>
            <a:ext cx="662535" cy="662535"/>
          </a:xfrm>
          <a:prstGeom prst="rect">
            <a:avLst/>
          </a:prstGeom>
          <a:noFill/>
          <a:ln>
            <a:noFill/>
          </a:ln>
        </p:spPr>
      </p:pic>
      <p:sp>
        <p:nvSpPr>
          <p:cNvPr id="614" name="Google Shape;614;p90"/>
          <p:cNvSpPr txBox="1"/>
          <p:nvPr/>
        </p:nvSpPr>
        <p:spPr>
          <a:xfrm>
            <a:off x="4806700" y="3378781"/>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вопросов нет</a:t>
            </a:r>
            <a:endParaRPr sz="1500">
              <a:solidFill>
                <a:srgbClr val="FFFFFF"/>
              </a:solidFill>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91"/>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Рефлексия</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92"/>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Цели вебинара</a:t>
            </a:r>
            <a:endParaRPr/>
          </a:p>
        </p:txBody>
      </p:sp>
      <p:sp>
        <p:nvSpPr>
          <p:cNvPr id="625" name="Google Shape;625;p92"/>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a:solidFill>
                  <a:srgbClr val="FF9900"/>
                </a:solidFill>
              </a:rPr>
              <a:t>Проверка достижения целей</a:t>
            </a:r>
            <a:endParaRPr sz="1500" b="1">
              <a:solidFill>
                <a:srgbClr val="FF9900"/>
              </a:solidFill>
            </a:endParaRPr>
          </a:p>
        </p:txBody>
      </p:sp>
      <p:graphicFrame>
        <p:nvGraphicFramePr>
          <p:cNvPr id="626" name="Google Shape;626;p92"/>
          <p:cNvGraphicFramePr/>
          <p:nvPr/>
        </p:nvGraphicFramePr>
        <p:xfrm>
          <a:off x="952500" y="1544194"/>
          <a:ext cx="7239000" cy="1275750"/>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Выделить основные отличительные черты Reinforcement Learning</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2.</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Понимать области применения Reinforcement Learning</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3.</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solidFill>
                            <a:schemeClr val="dk1"/>
                          </a:solidFill>
                          <a:latin typeface="Roboto"/>
                          <a:ea typeface="Roboto"/>
                          <a:cs typeface="Roboto"/>
                          <a:sym typeface="Roboto"/>
                        </a:rPr>
                        <a:t>Разобраться, что отличает Reinforcement Learning от других областей машинного обучения</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93"/>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Слайд с тезисами</a:t>
            </a:r>
            <a:endParaRPr/>
          </a:p>
        </p:txBody>
      </p:sp>
      <p:graphicFrame>
        <p:nvGraphicFramePr>
          <p:cNvPr id="632" name="Google Shape;632;p93"/>
          <p:cNvGraphicFramePr/>
          <p:nvPr/>
        </p:nvGraphicFramePr>
        <p:xfrm>
          <a:off x="952500" y="1544194"/>
          <a:ext cx="7239000" cy="1737320"/>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ru" sz="1300">
                          <a:solidFill>
                            <a:schemeClr val="dk1"/>
                          </a:solidFill>
                          <a:latin typeface="Roboto"/>
                          <a:ea typeface="Roboto"/>
                          <a:cs typeface="Roboto"/>
                          <a:sym typeface="Roboto"/>
                        </a:rPr>
                        <a:t>Reinforcement Learning зарождался в психологии </a:t>
                      </a:r>
                      <a:endParaRPr sz="1100"/>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2.</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ru" sz="1300">
                          <a:solidFill>
                            <a:schemeClr val="dk1"/>
                          </a:solidFill>
                          <a:latin typeface="Roboto"/>
                          <a:ea typeface="Roboto"/>
                          <a:cs typeface="Roboto"/>
                          <a:sym typeface="Roboto"/>
                        </a:rPr>
                        <a:t>Reinforcement Learning можно выделить в отдельную группу алгоритмов машинного обучения</a:t>
                      </a:r>
                      <a:endParaRPr sz="1300">
                        <a:solidFill>
                          <a:schemeClr val="dk1"/>
                        </a:solidFill>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3.</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ru" sz="1300">
                          <a:solidFill>
                            <a:schemeClr val="dk1"/>
                          </a:solidFill>
                          <a:latin typeface="Roboto"/>
                          <a:ea typeface="Roboto"/>
                          <a:cs typeface="Roboto"/>
                          <a:sym typeface="Roboto"/>
                        </a:rPr>
                        <a:t>Reinforcement Learning широко применяется в самых разных областях: от оптимизации стриминга видео до управления охлаждения дата-центров</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4.</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ru" sz="1300">
                          <a:solidFill>
                            <a:schemeClr val="dk1"/>
                          </a:solidFill>
                          <a:latin typeface="Roboto"/>
                          <a:ea typeface="Roboto"/>
                          <a:cs typeface="Roboto"/>
                          <a:sym typeface="Roboto"/>
                        </a:rPr>
                        <a:t>Основные компоненты Reinforcement Learning: агент, среда, награда</a:t>
                      </a:r>
                      <a:endParaRPr sz="1300">
                        <a:solidFill>
                          <a:schemeClr val="dk1"/>
                        </a:solidFill>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33" name="Google Shape;633;p93"/>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a:solidFill>
                  <a:srgbClr val="FF9900"/>
                </a:solidFill>
              </a:rPr>
              <a:t>Подведем итоги</a:t>
            </a:r>
            <a:endParaRPr sz="1500" b="1">
              <a:solidFill>
                <a:srgbClr val="FF99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9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Рефлексия</a:t>
            </a:r>
            <a:endParaRPr/>
          </a:p>
        </p:txBody>
      </p:sp>
      <p:pic>
        <p:nvPicPr>
          <p:cNvPr id="639" name="Google Shape;639;p94"/>
          <p:cNvPicPr preferRelativeResize="0"/>
          <p:nvPr/>
        </p:nvPicPr>
        <p:blipFill rotWithShape="1">
          <a:blip r:embed="rId3">
            <a:alphaModFix/>
          </a:blip>
          <a:srcRect/>
          <a:stretch/>
        </p:blipFill>
        <p:spPr>
          <a:xfrm>
            <a:off x="612914" y="2316450"/>
            <a:ext cx="828522" cy="828504"/>
          </a:xfrm>
          <a:prstGeom prst="rect">
            <a:avLst/>
          </a:prstGeom>
          <a:noFill/>
          <a:ln>
            <a:noFill/>
          </a:ln>
        </p:spPr>
      </p:pic>
      <p:sp>
        <p:nvSpPr>
          <p:cNvPr id="640" name="Google Shape;640;p94"/>
          <p:cNvSpPr txBox="1"/>
          <p:nvPr/>
        </p:nvSpPr>
        <p:spPr>
          <a:xfrm>
            <a:off x="1680040" y="2355929"/>
            <a:ext cx="46722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chemeClr val="dk1"/>
                </a:solidFill>
                <a:latin typeface="Roboto"/>
                <a:ea typeface="Roboto"/>
                <a:cs typeface="Roboto"/>
                <a:sym typeface="Roboto"/>
              </a:rPr>
              <a:t>С какими впечатлениями уходите с вебинара?</a:t>
            </a:r>
            <a:endParaRPr sz="1500">
              <a:solidFill>
                <a:schemeClr val="dk1"/>
              </a:solidFill>
              <a:latin typeface="Roboto"/>
              <a:ea typeface="Roboto"/>
              <a:cs typeface="Roboto"/>
              <a:sym typeface="Roboto"/>
            </a:endParaRPr>
          </a:p>
          <a:p>
            <a:pPr marL="0" lvl="0" indent="0" algn="l" rtl="0">
              <a:spcBef>
                <a:spcPts val="0"/>
              </a:spcBef>
              <a:spcAft>
                <a:spcPts val="0"/>
              </a:spcAft>
              <a:buNone/>
            </a:pPr>
            <a:r>
              <a:rPr lang="ru" sz="1500">
                <a:solidFill>
                  <a:schemeClr val="dk1"/>
                </a:solidFill>
                <a:latin typeface="Roboto"/>
                <a:ea typeface="Roboto"/>
                <a:cs typeface="Roboto"/>
                <a:sym typeface="Roboto"/>
              </a:rPr>
              <a:t>Какие примеры использования RL вам показались наиболее интересными?</a:t>
            </a:r>
            <a:endParaRPr sz="1500">
              <a:solidFill>
                <a:schemeClr val="dk1"/>
              </a:solidFill>
              <a:latin typeface="Roboto"/>
              <a:ea typeface="Roboto"/>
              <a:cs typeface="Roboto"/>
              <a:sym typeface="Roboto"/>
            </a:endParaRPr>
          </a:p>
        </p:txBody>
      </p:sp>
      <p:sp>
        <p:nvSpPr>
          <p:cNvPr id="641" name="Google Shape;641;p94"/>
          <p:cNvSpPr txBox="1"/>
          <p:nvPr/>
        </p:nvSpPr>
        <p:spPr>
          <a:xfrm>
            <a:off x="1680040" y="3710789"/>
            <a:ext cx="49968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chemeClr val="dk1"/>
                </a:solidFill>
                <a:latin typeface="Roboto"/>
                <a:ea typeface="Roboto"/>
                <a:cs typeface="Roboto"/>
                <a:sym typeface="Roboto"/>
              </a:rPr>
              <a:t>Что показалось сложным?</a:t>
            </a:r>
            <a:endParaRPr sz="1500">
              <a:solidFill>
                <a:schemeClr val="dk1"/>
              </a:solidFill>
              <a:latin typeface="Roboto"/>
              <a:ea typeface="Roboto"/>
              <a:cs typeface="Roboto"/>
              <a:sym typeface="Roboto"/>
            </a:endParaRPr>
          </a:p>
        </p:txBody>
      </p:sp>
      <p:pic>
        <p:nvPicPr>
          <p:cNvPr id="642" name="Google Shape;642;p94"/>
          <p:cNvPicPr preferRelativeResize="0"/>
          <p:nvPr/>
        </p:nvPicPr>
        <p:blipFill rotWithShape="1">
          <a:blip r:embed="rId4">
            <a:alphaModFix/>
          </a:blip>
          <a:srcRect/>
          <a:stretch/>
        </p:blipFill>
        <p:spPr>
          <a:xfrm>
            <a:off x="601750" y="3626752"/>
            <a:ext cx="845250" cy="84524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95"/>
          <p:cNvSpPr txBox="1">
            <a:spLocks noGrp="1"/>
          </p:cNvSpPr>
          <p:nvPr>
            <p:ph type="title"/>
          </p:nvPr>
        </p:nvSpPr>
        <p:spPr>
          <a:xfrm>
            <a:off x="500550" y="330725"/>
            <a:ext cx="8520600" cy="95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Следующий вебинар</a:t>
            </a:r>
            <a:endParaRPr/>
          </a:p>
        </p:txBody>
      </p:sp>
      <p:sp>
        <p:nvSpPr>
          <p:cNvPr id="648" name="Google Shape;648;p95"/>
          <p:cNvSpPr txBox="1"/>
          <p:nvPr/>
        </p:nvSpPr>
        <p:spPr>
          <a:xfrm>
            <a:off x="1915425" y="1502825"/>
            <a:ext cx="6825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9900"/>
                </a:solidFill>
                <a:latin typeface="Roboto"/>
                <a:ea typeface="Roboto"/>
                <a:cs typeface="Roboto"/>
                <a:sym typeface="Roboto"/>
              </a:rPr>
              <a:t>15 октября 2021</a:t>
            </a:r>
            <a:endParaRPr sz="1500">
              <a:solidFill>
                <a:srgbClr val="FF9900"/>
              </a:solidFill>
              <a:latin typeface="Roboto"/>
              <a:ea typeface="Roboto"/>
              <a:cs typeface="Roboto"/>
              <a:sym typeface="Roboto"/>
            </a:endParaRPr>
          </a:p>
        </p:txBody>
      </p:sp>
      <p:sp>
        <p:nvSpPr>
          <p:cNvPr id="649" name="Google Shape;649;p95"/>
          <p:cNvSpPr txBox="1"/>
          <p:nvPr/>
        </p:nvSpPr>
        <p:spPr>
          <a:xfrm>
            <a:off x="1915425" y="1826708"/>
            <a:ext cx="61569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500" b="1">
                <a:solidFill>
                  <a:srgbClr val="050505"/>
                </a:solidFill>
                <a:latin typeface="Roboto"/>
                <a:ea typeface="Roboto"/>
                <a:cs typeface="Roboto"/>
                <a:sym typeface="Roboto"/>
              </a:rPr>
              <a:t>Ключевые понятия RL: агент, среда, награда, политика</a:t>
            </a:r>
            <a:endParaRPr sz="2400" b="1">
              <a:solidFill>
                <a:srgbClr val="013D85"/>
              </a:solidFill>
            </a:endParaRPr>
          </a:p>
        </p:txBody>
      </p:sp>
      <p:pic>
        <p:nvPicPr>
          <p:cNvPr id="650" name="Google Shape;650;p95"/>
          <p:cNvPicPr preferRelativeResize="0"/>
          <p:nvPr/>
        </p:nvPicPr>
        <p:blipFill rotWithShape="1">
          <a:blip r:embed="rId3">
            <a:alphaModFix/>
          </a:blip>
          <a:srcRect/>
          <a:stretch/>
        </p:blipFill>
        <p:spPr>
          <a:xfrm>
            <a:off x="886500" y="1558024"/>
            <a:ext cx="760725" cy="760725"/>
          </a:xfrm>
          <a:prstGeom prst="rect">
            <a:avLst/>
          </a:prstGeom>
          <a:noFill/>
          <a:ln>
            <a:noFill/>
          </a:ln>
        </p:spPr>
      </p:pic>
      <p:sp>
        <p:nvSpPr>
          <p:cNvPr id="651" name="Google Shape;651;p95"/>
          <p:cNvSpPr txBox="1"/>
          <p:nvPr/>
        </p:nvSpPr>
        <p:spPr>
          <a:xfrm>
            <a:off x="1179775" y="3660425"/>
            <a:ext cx="20562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a:latin typeface="Roboto"/>
                <a:ea typeface="Roboto"/>
                <a:cs typeface="Roboto"/>
                <a:sym typeface="Roboto"/>
              </a:rPr>
              <a:t>Ссылка на вебинар будет в ЛК за 15 минут</a:t>
            </a:r>
            <a:endParaRPr sz="1300">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p:txBody>
      </p:sp>
      <p:sp>
        <p:nvSpPr>
          <p:cNvPr id="652" name="Google Shape;652;p95"/>
          <p:cNvSpPr txBox="1"/>
          <p:nvPr/>
        </p:nvSpPr>
        <p:spPr>
          <a:xfrm>
            <a:off x="3844125" y="3660413"/>
            <a:ext cx="17664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a:latin typeface="Roboto"/>
                <a:ea typeface="Roboto"/>
                <a:cs typeface="Roboto"/>
                <a:sym typeface="Roboto"/>
              </a:rPr>
              <a:t>Материалы</a:t>
            </a:r>
            <a:endParaRPr sz="1300">
              <a:latin typeface="Roboto"/>
              <a:ea typeface="Roboto"/>
              <a:cs typeface="Roboto"/>
              <a:sym typeface="Roboto"/>
            </a:endParaRPr>
          </a:p>
          <a:p>
            <a:pPr marL="0" lvl="0" indent="0" algn="l" rtl="0">
              <a:spcBef>
                <a:spcPts val="0"/>
              </a:spcBef>
              <a:spcAft>
                <a:spcPts val="0"/>
              </a:spcAft>
              <a:buNone/>
            </a:pPr>
            <a:r>
              <a:rPr lang="ru" sz="1300">
                <a:latin typeface="Roboto"/>
                <a:ea typeface="Roboto"/>
                <a:cs typeface="Roboto"/>
                <a:sym typeface="Roboto"/>
              </a:rPr>
              <a:t>к занятию в ЛК — можно изучать</a:t>
            </a:r>
            <a:endParaRPr sz="1300">
              <a:latin typeface="Roboto"/>
              <a:ea typeface="Roboto"/>
              <a:cs typeface="Roboto"/>
              <a:sym typeface="Roboto"/>
            </a:endParaRPr>
          </a:p>
        </p:txBody>
      </p:sp>
      <p:sp>
        <p:nvSpPr>
          <p:cNvPr id="653" name="Google Shape;653;p95"/>
          <p:cNvSpPr txBox="1"/>
          <p:nvPr/>
        </p:nvSpPr>
        <p:spPr>
          <a:xfrm>
            <a:off x="6101125" y="3660413"/>
            <a:ext cx="21009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a:latin typeface="Roboto"/>
                <a:ea typeface="Roboto"/>
                <a:cs typeface="Roboto"/>
                <a:sym typeface="Roboto"/>
              </a:rPr>
              <a:t>Обязательный материал обозначен красной лентой</a:t>
            </a:r>
            <a:endParaRPr sz="1300">
              <a:latin typeface="Roboto"/>
              <a:ea typeface="Roboto"/>
              <a:cs typeface="Roboto"/>
              <a:sym typeface="Roboto"/>
            </a:endParaRPr>
          </a:p>
        </p:txBody>
      </p:sp>
      <p:pic>
        <p:nvPicPr>
          <p:cNvPr id="654" name="Google Shape;654;p95"/>
          <p:cNvPicPr preferRelativeResize="0"/>
          <p:nvPr/>
        </p:nvPicPr>
        <p:blipFill>
          <a:blip r:embed="rId4">
            <a:alphaModFix/>
          </a:blip>
          <a:stretch>
            <a:fillRect/>
          </a:stretch>
        </p:blipFill>
        <p:spPr>
          <a:xfrm>
            <a:off x="5835150" y="3750544"/>
            <a:ext cx="214313" cy="214313"/>
          </a:xfrm>
          <a:prstGeom prst="rect">
            <a:avLst/>
          </a:prstGeom>
          <a:noFill/>
          <a:ln>
            <a:noFill/>
          </a:ln>
        </p:spPr>
      </p:pic>
      <p:pic>
        <p:nvPicPr>
          <p:cNvPr id="655" name="Google Shape;655;p95"/>
          <p:cNvPicPr preferRelativeResize="0"/>
          <p:nvPr/>
        </p:nvPicPr>
        <p:blipFill rotWithShape="1">
          <a:blip r:embed="rId5">
            <a:alphaModFix/>
          </a:blip>
          <a:srcRect/>
          <a:stretch/>
        </p:blipFill>
        <p:spPr>
          <a:xfrm>
            <a:off x="843250" y="3692869"/>
            <a:ext cx="329663" cy="329663"/>
          </a:xfrm>
          <a:prstGeom prst="rect">
            <a:avLst/>
          </a:prstGeom>
          <a:noFill/>
          <a:ln>
            <a:noFill/>
          </a:ln>
        </p:spPr>
      </p:pic>
      <p:pic>
        <p:nvPicPr>
          <p:cNvPr id="656" name="Google Shape;656;p95"/>
          <p:cNvPicPr preferRelativeResize="0"/>
          <p:nvPr/>
        </p:nvPicPr>
        <p:blipFill rotWithShape="1">
          <a:blip r:embed="rId5">
            <a:alphaModFix/>
          </a:blip>
          <a:srcRect/>
          <a:stretch/>
        </p:blipFill>
        <p:spPr>
          <a:xfrm>
            <a:off x="3480775" y="3692869"/>
            <a:ext cx="329663" cy="32966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96"/>
          <p:cNvSpPr txBox="1">
            <a:spLocks noGrp="1"/>
          </p:cNvSpPr>
          <p:nvPr>
            <p:ph type="title"/>
          </p:nvPr>
        </p:nvSpPr>
        <p:spPr>
          <a:xfrm>
            <a:off x="956225" y="396394"/>
            <a:ext cx="7559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3800"/>
              <a:t>Заполните, пожалуйста,</a:t>
            </a:r>
            <a:endParaRPr sz="3800"/>
          </a:p>
          <a:p>
            <a:pPr marL="0" lvl="0" indent="0" algn="l" rtl="0">
              <a:spcBef>
                <a:spcPts val="0"/>
              </a:spcBef>
              <a:spcAft>
                <a:spcPts val="0"/>
              </a:spcAft>
              <a:buNone/>
            </a:pPr>
            <a:r>
              <a:rPr lang="ru" sz="3800"/>
              <a:t>опрос о занятии</a:t>
            </a:r>
            <a:endParaRPr sz="3800"/>
          </a:p>
          <a:p>
            <a:pPr marL="0" lvl="0" indent="0" algn="l" rtl="0">
              <a:spcBef>
                <a:spcPts val="0"/>
              </a:spcBef>
              <a:spcAft>
                <a:spcPts val="0"/>
              </a:spcAft>
              <a:buNone/>
            </a:pPr>
            <a:r>
              <a:rPr lang="ru" sz="3800"/>
              <a:t>по ссылке в чате</a:t>
            </a:r>
            <a:endParaRPr sz="3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Смысл</a:t>
            </a:r>
            <a:endParaRPr/>
          </a:p>
        </p:txBody>
      </p:sp>
      <p:graphicFrame>
        <p:nvGraphicFramePr>
          <p:cNvPr id="210" name="Google Shape;210;p38"/>
          <p:cNvGraphicFramePr/>
          <p:nvPr/>
        </p:nvGraphicFramePr>
        <p:xfrm>
          <a:off x="952500" y="1544194"/>
          <a:ext cx="7239000" cy="698608"/>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Для общего понимания современного состояния Reinforcement Learning</a:t>
                      </a:r>
                      <a:endParaRPr sz="1300">
                        <a:latin typeface="Roboto"/>
                        <a:ea typeface="Roboto"/>
                        <a:cs typeface="Roboto"/>
                        <a:sym typeface="Roboto"/>
                      </a:endParaRPr>
                    </a:p>
                  </a:txBody>
                  <a:tcPr marL="198000" marR="91425" marT="68575" marB="68575">
                    <a:lnL w="9525" cap="flat" cmpd="sng">
                      <a:solidFill>
                        <a:schemeClr val="lt1">
                          <a:alpha val="0"/>
                        </a:schemeClr>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2.</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Чтобы заложить основы для дальнейшего обучения на курсе</a:t>
                      </a:r>
                      <a:endParaRPr sz="1300">
                        <a:latin typeface="Roboto"/>
                        <a:ea typeface="Roboto"/>
                        <a:cs typeface="Roboto"/>
                        <a:sym typeface="Roboto"/>
                      </a:endParaRPr>
                    </a:p>
                  </a:txBody>
                  <a:tcPr marL="198000" marR="91425" marT="68575" marB="68575">
                    <a:lnL w="9525" cap="flat" cmpd="sng">
                      <a:solidFill>
                        <a:schemeClr val="lt1">
                          <a:alpha val="0"/>
                        </a:schemeClr>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11" name="Google Shape;211;p38"/>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a:solidFill>
                  <a:srgbClr val="FF9900"/>
                </a:solidFill>
              </a:rPr>
              <a:t>Зачем вам это знать</a:t>
            </a:r>
            <a:endParaRPr sz="1500" b="1">
              <a:solidFill>
                <a:srgbClr val="FF99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9"/>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Знакомство</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Команда курса</a:t>
            </a:r>
            <a:endParaRPr/>
          </a:p>
        </p:txBody>
      </p:sp>
      <p:sp>
        <p:nvSpPr>
          <p:cNvPr id="222" name="Google Shape;222;p40"/>
          <p:cNvSpPr txBox="1">
            <a:spLocks noGrp="1"/>
          </p:cNvSpPr>
          <p:nvPr>
            <p:ph type="subTitle" idx="4294967295"/>
          </p:nvPr>
        </p:nvSpPr>
        <p:spPr>
          <a:xfrm>
            <a:off x="1708975" y="1297874"/>
            <a:ext cx="1991700" cy="3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852"/>
              <a:buFont typeface="Arial"/>
              <a:buNone/>
            </a:pPr>
            <a:r>
              <a:rPr lang="ru" sz="1517" b="1">
                <a:solidFill>
                  <a:srgbClr val="FF9900"/>
                </a:solidFill>
              </a:rPr>
              <a:t>Игорь Стурейко</a:t>
            </a:r>
            <a:endParaRPr sz="1517" b="1">
              <a:solidFill>
                <a:srgbClr val="FF9900"/>
              </a:solidFill>
            </a:endParaRPr>
          </a:p>
        </p:txBody>
      </p:sp>
      <p:sp>
        <p:nvSpPr>
          <p:cNvPr id="223" name="Google Shape;223;p40"/>
          <p:cNvSpPr txBox="1">
            <a:spLocks noGrp="1"/>
          </p:cNvSpPr>
          <p:nvPr>
            <p:ph type="subTitle" idx="4294967295"/>
          </p:nvPr>
        </p:nvSpPr>
        <p:spPr>
          <a:xfrm>
            <a:off x="1708975" y="1598325"/>
            <a:ext cx="2645100" cy="122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97"/>
              <a:buNone/>
            </a:pPr>
            <a:r>
              <a:rPr lang="ru" sz="867"/>
              <a:t>15+ лет опыта в прикладной математике и математическом моделировании НИИгазэкономика ПАО Газпром</a:t>
            </a:r>
            <a:endParaRPr sz="867"/>
          </a:p>
          <a:p>
            <a:pPr marL="0" lvl="0" indent="0" algn="l" rtl="0">
              <a:lnSpc>
                <a:spcPct val="100000"/>
              </a:lnSpc>
              <a:spcBef>
                <a:spcPts val="0"/>
              </a:spcBef>
              <a:spcAft>
                <a:spcPts val="0"/>
              </a:spcAft>
              <a:buSzPts val="597"/>
              <a:buNone/>
            </a:pPr>
            <a:endParaRPr sz="867"/>
          </a:p>
          <a:p>
            <a:pPr marL="0" lvl="0" indent="0" algn="l" rtl="0">
              <a:lnSpc>
                <a:spcPct val="100000"/>
              </a:lnSpc>
              <a:spcBef>
                <a:spcPts val="0"/>
              </a:spcBef>
              <a:spcAft>
                <a:spcPts val="0"/>
              </a:spcAft>
              <a:buSzPts val="597"/>
              <a:buNone/>
            </a:pPr>
            <a:r>
              <a:rPr lang="ru" sz="850"/>
              <a:t>Руководил командой̆, решающей прикладные задачи, вывод готовых моделей в продакшн и поддержку решений у клиента</a:t>
            </a:r>
            <a:endParaRPr sz="867"/>
          </a:p>
        </p:txBody>
      </p:sp>
      <p:sp>
        <p:nvSpPr>
          <p:cNvPr id="224" name="Google Shape;224;p40"/>
          <p:cNvSpPr/>
          <p:nvPr/>
        </p:nvSpPr>
        <p:spPr>
          <a:xfrm>
            <a:off x="614100" y="1195200"/>
            <a:ext cx="520200" cy="3232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5" name="Google Shape;225;p40"/>
          <p:cNvPicPr preferRelativeResize="0"/>
          <p:nvPr/>
        </p:nvPicPr>
        <p:blipFill rotWithShape="1">
          <a:blip r:embed="rId3">
            <a:alphaModFix/>
          </a:blip>
          <a:srcRect t="583" b="583"/>
          <a:stretch/>
        </p:blipFill>
        <p:spPr>
          <a:xfrm>
            <a:off x="789925" y="1355025"/>
            <a:ext cx="830100" cy="819000"/>
          </a:xfrm>
          <a:prstGeom prst="ellipse">
            <a:avLst/>
          </a:prstGeom>
          <a:noFill/>
          <a:ln>
            <a:noFill/>
          </a:ln>
        </p:spPr>
      </p:pic>
      <p:sp>
        <p:nvSpPr>
          <p:cNvPr id="226" name="Google Shape;226;p40"/>
          <p:cNvSpPr txBox="1">
            <a:spLocks noGrp="1"/>
          </p:cNvSpPr>
          <p:nvPr>
            <p:ph type="subTitle" idx="4294967295"/>
          </p:nvPr>
        </p:nvSpPr>
        <p:spPr>
          <a:xfrm>
            <a:off x="1708980" y="2975011"/>
            <a:ext cx="1991700" cy="2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52"/>
              <a:buNone/>
            </a:pPr>
            <a:r>
              <a:rPr lang="ru" sz="1517" b="1">
                <a:solidFill>
                  <a:srgbClr val="FF9900"/>
                </a:solidFill>
              </a:rPr>
              <a:t>Роман Захаров</a:t>
            </a:r>
            <a:endParaRPr sz="1517" b="1">
              <a:solidFill>
                <a:srgbClr val="FF9900"/>
              </a:solidFill>
            </a:endParaRPr>
          </a:p>
        </p:txBody>
      </p:sp>
      <p:sp>
        <p:nvSpPr>
          <p:cNvPr id="227" name="Google Shape;227;p40"/>
          <p:cNvSpPr txBox="1">
            <a:spLocks noGrp="1"/>
          </p:cNvSpPr>
          <p:nvPr>
            <p:ph type="subTitle" idx="4294967295"/>
          </p:nvPr>
        </p:nvSpPr>
        <p:spPr>
          <a:xfrm>
            <a:off x="1708975" y="3275450"/>
            <a:ext cx="2554200" cy="1152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97"/>
              <a:buNone/>
            </a:pPr>
            <a:r>
              <a:rPr lang="ru" sz="850"/>
              <a:t>Senior Data Scientist в Райффайзенбанке</a:t>
            </a:r>
            <a:endParaRPr sz="850"/>
          </a:p>
          <a:p>
            <a:pPr marL="0" lvl="0" indent="0" algn="l" rtl="0">
              <a:lnSpc>
                <a:spcPct val="100000"/>
              </a:lnSpc>
              <a:spcBef>
                <a:spcPts val="0"/>
              </a:spcBef>
              <a:spcAft>
                <a:spcPts val="0"/>
              </a:spcAft>
              <a:buSzPts val="597"/>
              <a:buNone/>
            </a:pPr>
            <a:endParaRPr sz="850"/>
          </a:p>
          <a:p>
            <a:pPr marL="0" lvl="0" indent="0" algn="l" rtl="0">
              <a:lnSpc>
                <a:spcPct val="115000"/>
              </a:lnSpc>
              <a:spcBef>
                <a:spcPts val="0"/>
              </a:spcBef>
              <a:spcAft>
                <a:spcPts val="0"/>
              </a:spcAft>
              <a:buClr>
                <a:schemeClr val="dk1"/>
              </a:buClr>
              <a:buSzPts val="1100"/>
              <a:buFont typeface="Arial"/>
              <a:buNone/>
            </a:pPr>
            <a:r>
              <a:rPr lang="ru" sz="850"/>
              <a:t>Эксперт по анализу данных и машинному обучению. Специалист по компьютерному зрению, распознаванию изображений, трекингу и локализации объектов</a:t>
            </a:r>
            <a:endParaRPr sz="850"/>
          </a:p>
          <a:p>
            <a:pPr marL="0" lvl="0" indent="0" algn="l" rtl="0">
              <a:lnSpc>
                <a:spcPct val="100000"/>
              </a:lnSpc>
              <a:spcBef>
                <a:spcPts val="0"/>
              </a:spcBef>
              <a:spcAft>
                <a:spcPts val="0"/>
              </a:spcAft>
              <a:buSzPts val="597"/>
              <a:buNone/>
            </a:pPr>
            <a:endParaRPr sz="867"/>
          </a:p>
        </p:txBody>
      </p:sp>
      <p:pic>
        <p:nvPicPr>
          <p:cNvPr id="228" name="Google Shape;228;p40"/>
          <p:cNvPicPr preferRelativeResize="0"/>
          <p:nvPr/>
        </p:nvPicPr>
        <p:blipFill rotWithShape="1">
          <a:blip r:embed="rId4">
            <a:alphaModFix/>
          </a:blip>
          <a:srcRect t="7082" b="7073"/>
          <a:stretch/>
        </p:blipFill>
        <p:spPr>
          <a:xfrm>
            <a:off x="789925" y="3032156"/>
            <a:ext cx="830100" cy="819000"/>
          </a:xfrm>
          <a:prstGeom prst="ellipse">
            <a:avLst/>
          </a:prstGeom>
          <a:noFill/>
          <a:ln>
            <a:noFill/>
          </a:ln>
        </p:spPr>
      </p:pic>
      <p:sp>
        <p:nvSpPr>
          <p:cNvPr id="229" name="Google Shape;229;p40"/>
          <p:cNvSpPr txBox="1">
            <a:spLocks noGrp="1"/>
          </p:cNvSpPr>
          <p:nvPr>
            <p:ph type="subTitle" idx="4294967295"/>
          </p:nvPr>
        </p:nvSpPr>
        <p:spPr>
          <a:xfrm>
            <a:off x="5880205" y="1297880"/>
            <a:ext cx="1991700" cy="2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52"/>
              <a:buNone/>
            </a:pPr>
            <a:r>
              <a:rPr lang="ru" sz="1517" b="1">
                <a:solidFill>
                  <a:srgbClr val="FF9900"/>
                </a:solidFill>
              </a:rPr>
              <a:t>Сергей Доронин</a:t>
            </a:r>
            <a:endParaRPr sz="1517" b="1">
              <a:solidFill>
                <a:srgbClr val="FF9900"/>
              </a:solidFill>
            </a:endParaRPr>
          </a:p>
        </p:txBody>
      </p:sp>
      <p:sp>
        <p:nvSpPr>
          <p:cNvPr id="230" name="Google Shape;230;p40"/>
          <p:cNvSpPr txBox="1">
            <a:spLocks noGrp="1"/>
          </p:cNvSpPr>
          <p:nvPr>
            <p:ph type="subTitle" idx="4294967295"/>
          </p:nvPr>
        </p:nvSpPr>
        <p:spPr>
          <a:xfrm>
            <a:off x="5880200" y="1598325"/>
            <a:ext cx="2585700" cy="1152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97"/>
              <a:buNone/>
            </a:pPr>
            <a:r>
              <a:rPr lang="ru" sz="850"/>
              <a:t>12+ лет опыта создания и разработки корпоративных сервисов (</a:t>
            </a:r>
            <a:r>
              <a:rPr lang="ru" sz="850">
                <a:solidFill>
                  <a:srgbClr val="050505"/>
                </a:solidFill>
                <a:highlight>
                  <a:srgbClr val="F8F8F8"/>
                </a:highlight>
              </a:rPr>
              <a:t>ЭкспрессВолгаБанк, ПАО "Ростелеком" и др.)</a:t>
            </a:r>
            <a:endParaRPr sz="850"/>
          </a:p>
          <a:p>
            <a:pPr marL="0" lvl="0" indent="0" algn="l" rtl="0">
              <a:lnSpc>
                <a:spcPct val="100000"/>
              </a:lnSpc>
              <a:spcBef>
                <a:spcPts val="0"/>
              </a:spcBef>
              <a:spcAft>
                <a:spcPts val="0"/>
              </a:spcAft>
              <a:buSzPts val="597"/>
              <a:buNone/>
            </a:pPr>
            <a:endParaRPr sz="867"/>
          </a:p>
          <a:p>
            <a:pPr marL="0" lvl="0" indent="0" algn="l" rtl="0">
              <a:lnSpc>
                <a:spcPct val="100000"/>
              </a:lnSpc>
              <a:spcBef>
                <a:spcPts val="0"/>
              </a:spcBef>
              <a:spcAft>
                <a:spcPts val="0"/>
              </a:spcAft>
              <a:buSzPts val="597"/>
              <a:buNone/>
            </a:pPr>
            <a:r>
              <a:rPr lang="ru" sz="850">
                <a:solidFill>
                  <a:srgbClr val="050505"/>
                </a:solidFill>
                <a:highlight>
                  <a:srgbClr val="F8F8F8"/>
                </a:highlight>
              </a:rPr>
              <a:t>Подбирал технологии виртуальных датацентров, методов защиты информации (DLP/WAF), проектирования систем видеонаблюдения, Wi-Fi, VoIP, IPTV и т.д.</a:t>
            </a:r>
            <a:endParaRPr sz="850"/>
          </a:p>
          <a:p>
            <a:pPr marL="0" lvl="0" indent="0" algn="l" rtl="0">
              <a:lnSpc>
                <a:spcPct val="100000"/>
              </a:lnSpc>
              <a:spcBef>
                <a:spcPts val="0"/>
              </a:spcBef>
              <a:spcAft>
                <a:spcPts val="0"/>
              </a:spcAft>
              <a:buSzPts val="597"/>
              <a:buNone/>
            </a:pPr>
            <a:endParaRPr sz="867"/>
          </a:p>
        </p:txBody>
      </p:sp>
      <p:pic>
        <p:nvPicPr>
          <p:cNvPr id="231" name="Google Shape;231;p40"/>
          <p:cNvPicPr preferRelativeResize="0"/>
          <p:nvPr/>
        </p:nvPicPr>
        <p:blipFill rotWithShape="1">
          <a:blip r:embed="rId5">
            <a:alphaModFix/>
          </a:blip>
          <a:srcRect t="729" b="729"/>
          <a:stretch/>
        </p:blipFill>
        <p:spPr>
          <a:xfrm>
            <a:off x="4961150" y="1355025"/>
            <a:ext cx="830100" cy="819000"/>
          </a:xfrm>
          <a:prstGeom prst="ellipse">
            <a:avLst/>
          </a:prstGeom>
          <a:noFill/>
          <a:ln>
            <a:noFill/>
          </a:ln>
        </p:spPr>
      </p:pic>
      <p:sp>
        <p:nvSpPr>
          <p:cNvPr id="232" name="Google Shape;232;p40"/>
          <p:cNvSpPr txBox="1">
            <a:spLocks noGrp="1"/>
          </p:cNvSpPr>
          <p:nvPr>
            <p:ph type="subTitle" idx="4294967295"/>
          </p:nvPr>
        </p:nvSpPr>
        <p:spPr>
          <a:xfrm>
            <a:off x="5880205" y="2975011"/>
            <a:ext cx="1991700" cy="2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52"/>
              <a:buNone/>
            </a:pPr>
            <a:r>
              <a:rPr lang="ru" sz="1517" b="1">
                <a:solidFill>
                  <a:srgbClr val="FF9900"/>
                </a:solidFill>
              </a:rPr>
              <a:t>Вячеслав Резяпкин</a:t>
            </a:r>
            <a:endParaRPr sz="1517" b="1">
              <a:solidFill>
                <a:srgbClr val="FF9900"/>
              </a:solidFill>
            </a:endParaRPr>
          </a:p>
        </p:txBody>
      </p:sp>
      <p:sp>
        <p:nvSpPr>
          <p:cNvPr id="233" name="Google Shape;233;p40"/>
          <p:cNvSpPr txBox="1">
            <a:spLocks noGrp="1"/>
          </p:cNvSpPr>
          <p:nvPr>
            <p:ph type="subTitle" idx="4294967295"/>
          </p:nvPr>
        </p:nvSpPr>
        <p:spPr>
          <a:xfrm>
            <a:off x="5880200" y="3275450"/>
            <a:ext cx="2707200" cy="1152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sz="850"/>
              <a:t>Старший математик-разработчик Ozon</a:t>
            </a:r>
            <a:endParaRPr sz="850"/>
          </a:p>
          <a:p>
            <a:pPr marL="0" lvl="0" indent="0" algn="l" rtl="0">
              <a:lnSpc>
                <a:spcPct val="115000"/>
              </a:lnSpc>
              <a:spcBef>
                <a:spcPts val="0"/>
              </a:spcBef>
              <a:spcAft>
                <a:spcPts val="0"/>
              </a:spcAft>
              <a:buClr>
                <a:schemeClr val="dk1"/>
              </a:buClr>
              <a:buSzPts val="1100"/>
              <a:buFont typeface="Arial"/>
              <a:buNone/>
            </a:pPr>
            <a:endParaRPr sz="850"/>
          </a:p>
          <a:p>
            <a:pPr marL="0" lvl="0" indent="0" algn="l" rtl="0">
              <a:lnSpc>
                <a:spcPct val="115000"/>
              </a:lnSpc>
              <a:spcBef>
                <a:spcPts val="0"/>
              </a:spcBef>
              <a:spcAft>
                <a:spcPts val="0"/>
              </a:spcAft>
              <a:buClr>
                <a:schemeClr val="dk1"/>
              </a:buClr>
              <a:buSzPts val="1100"/>
              <a:buFont typeface="Arial"/>
              <a:buNone/>
            </a:pPr>
            <a:r>
              <a:rPr lang="ru" sz="850"/>
              <a:t>Работал над оптимизацией банковских процессов, алгоритмами отгрузки и управления поставками в логистике</a:t>
            </a:r>
            <a:endParaRPr sz="850"/>
          </a:p>
          <a:p>
            <a:pPr marL="0" lvl="0" indent="0" algn="l" rtl="0">
              <a:lnSpc>
                <a:spcPct val="100000"/>
              </a:lnSpc>
              <a:spcBef>
                <a:spcPts val="0"/>
              </a:spcBef>
              <a:spcAft>
                <a:spcPts val="0"/>
              </a:spcAft>
              <a:buSzPts val="597"/>
              <a:buNone/>
            </a:pPr>
            <a:endParaRPr sz="867"/>
          </a:p>
        </p:txBody>
      </p:sp>
      <p:pic>
        <p:nvPicPr>
          <p:cNvPr id="234" name="Google Shape;234;p40"/>
          <p:cNvPicPr preferRelativeResize="0"/>
          <p:nvPr/>
        </p:nvPicPr>
        <p:blipFill rotWithShape="1">
          <a:blip r:embed="rId6">
            <a:alphaModFix/>
          </a:blip>
          <a:srcRect t="670" b="670"/>
          <a:stretch/>
        </p:blipFill>
        <p:spPr>
          <a:xfrm>
            <a:off x="4961150" y="3032156"/>
            <a:ext cx="830100" cy="819000"/>
          </a:xfrm>
          <a:prstGeom prst="ellipse">
            <a:avLst/>
          </a:prstGeom>
          <a:noFill/>
          <a:ln>
            <a:noFill/>
          </a:ln>
        </p:spPr>
      </p:pic>
    </p:spTree>
  </p:cSld>
  <p:clrMapOvr>
    <a:masterClrMapping/>
  </p:clrMapOvr>
</p:sld>
</file>

<file path=ppt/theme/theme1.xml><?xml version="1.0" encoding="utf-8"?>
<a:theme xmlns:a="http://schemas.openxmlformats.org/drawingml/2006/main" name="Светлая тема">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Светлая тема">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542</TotalTime>
  <Words>6252</Words>
  <Application>Microsoft Macintosh PowerPoint</Application>
  <PresentationFormat>On-screen Show (16:9)</PresentationFormat>
  <Paragraphs>518</Paragraphs>
  <Slides>67</Slides>
  <Notes>64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67</vt:i4>
      </vt:variant>
    </vt:vector>
  </HeadingPairs>
  <TitlesOfParts>
    <vt:vector size="76" baseType="lpstr">
      <vt:lpstr>SFSS0900</vt:lpstr>
      <vt:lpstr>Arial</vt:lpstr>
      <vt:lpstr>Helvetica Neue</vt:lpstr>
      <vt:lpstr>Arial Unicode MS</vt:lpstr>
      <vt:lpstr>Roboto</vt:lpstr>
      <vt:lpstr>Courier New</vt:lpstr>
      <vt:lpstr>Google Sans</vt:lpstr>
      <vt:lpstr>Светлая тема</vt:lpstr>
      <vt:lpstr>Светлая тема</vt:lpstr>
      <vt:lpstr>Reinforcement Learning Введение </vt:lpstr>
      <vt:lpstr>Проверить, идет ли запись</vt:lpstr>
      <vt:lpstr>Reinforcement learning. Основные алгоритмы. </vt:lpstr>
      <vt:lpstr>Правила вебинара</vt:lpstr>
      <vt:lpstr>Маршрут вебинара</vt:lpstr>
      <vt:lpstr>Цели вебинара</vt:lpstr>
      <vt:lpstr>Смысл</vt:lpstr>
      <vt:lpstr>Знакомство</vt:lpstr>
      <vt:lpstr>Команда курса</vt:lpstr>
      <vt:lpstr>Расскажите о себе</vt:lpstr>
      <vt:lpstr>Как подготовиться к обучению</vt:lpstr>
      <vt:lpstr>О курсе</vt:lpstr>
      <vt:lpstr>Карта курса</vt:lpstr>
      <vt:lpstr>Результат от курса</vt:lpstr>
      <vt:lpstr>Как будем учиться?</vt:lpstr>
      <vt:lpstr>Отзывы</vt:lpstr>
      <vt:lpstr>Лайфхаки</vt:lpstr>
      <vt:lpstr>Мотивация</vt:lpstr>
      <vt:lpstr>Организационные вопросы</vt:lpstr>
      <vt:lpstr>Ваши вопросы?</vt:lpstr>
      <vt:lpstr>Основы и зарождение Reinforcement Learning</vt:lpstr>
      <vt:lpstr>Обучение с подкреплением</vt:lpstr>
      <vt:lpstr>Место обучения с подкреплением в мире</vt:lpstr>
      <vt:lpstr>Место обучения с подкреплением в ML</vt:lpstr>
      <vt:lpstr>PowerPoint Presentation</vt:lpstr>
      <vt:lpstr>PowerPoint Presentation</vt:lpstr>
      <vt:lpstr>Пример</vt:lpstr>
      <vt:lpstr>Зарождение в психологии: собака Павлова</vt:lpstr>
      <vt:lpstr>Ящик Скиннера</vt:lpstr>
      <vt:lpstr>Что там с компьютерами?  Модель Рескорла-Вагнера </vt:lpstr>
      <vt:lpstr>Марковский Процесс Принятия Решений (Markov Decision Process – MDP) </vt:lpstr>
      <vt:lpstr>Deep Reinforcement Learning</vt:lpstr>
      <vt:lpstr>Вопросы?</vt:lpstr>
      <vt:lpstr>Ключевые тезисы  </vt:lpstr>
      <vt:lpstr>Современные применения</vt:lpstr>
      <vt:lpstr>AlphaGo &amp; AlphaZero</vt:lpstr>
      <vt:lpstr>AlphaStar</vt:lpstr>
      <vt:lpstr>Охлаждение дата-центров Google</vt:lpstr>
      <vt:lpstr>Торговля на бирже</vt:lpstr>
      <vt:lpstr>Стриминг</vt:lpstr>
      <vt:lpstr>AlphaDev (сортировка)</vt:lpstr>
      <vt:lpstr>Разработка игр</vt:lpstr>
      <vt:lpstr>Reinforcement Learning from Human Feedback (ChatGPT)</vt:lpstr>
      <vt:lpstr>Вопросы?</vt:lpstr>
      <vt:lpstr>Ключевые тезисы  </vt:lpstr>
      <vt:lpstr>Некоторые особенности Reinforcement Learning</vt:lpstr>
      <vt:lpstr>Виды Машинного Обучения</vt:lpstr>
      <vt:lpstr>Supervised Learning</vt:lpstr>
      <vt:lpstr>Unsupervised Learning</vt:lpstr>
      <vt:lpstr>Элементы RL</vt:lpstr>
      <vt:lpstr>Элементы RL</vt:lpstr>
      <vt:lpstr>Типы задач</vt:lpstr>
      <vt:lpstr>Типы сред</vt:lpstr>
      <vt:lpstr>Вопросы?</vt:lpstr>
      <vt:lpstr>Ключевые тезисы  </vt:lpstr>
      <vt:lpstr>Необходимые инструменты</vt:lpstr>
      <vt:lpstr>Что установить?</vt:lpstr>
      <vt:lpstr>Дополнительные инструменты</vt:lpstr>
      <vt:lpstr>Домашнее задание</vt:lpstr>
      <vt:lpstr>Список материалов для изучения</vt:lpstr>
      <vt:lpstr>Вопросы?</vt:lpstr>
      <vt:lpstr>Рефлексия</vt:lpstr>
      <vt:lpstr>Цели вебинара</vt:lpstr>
      <vt:lpstr>Слайд с тезисами</vt:lpstr>
      <vt:lpstr>Рефлексия</vt:lpstr>
      <vt:lpstr>Следующий вебинар</vt:lpstr>
      <vt:lpstr>Заполните, пожалуйста, опрос о занятии по ссылке в чате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 Введение </dc:title>
  <cp:lastModifiedBy>Стурейко Игорь Олегович</cp:lastModifiedBy>
  <cp:revision>7</cp:revision>
  <dcterms:modified xsi:type="dcterms:W3CDTF">2023-10-18T18:03:59Z</dcterms:modified>
</cp:coreProperties>
</file>